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90" r:id="rId6"/>
    <p:sldId id="258" r:id="rId7"/>
    <p:sldId id="259" r:id="rId8"/>
    <p:sldId id="261" r:id="rId9"/>
    <p:sldId id="272" r:id="rId10"/>
    <p:sldId id="264" r:id="rId11"/>
    <p:sldId id="269" r:id="rId12"/>
    <p:sldId id="263" r:id="rId13"/>
    <p:sldId id="281" r:id="rId14"/>
    <p:sldId id="267" r:id="rId15"/>
    <p:sldId id="283" r:id="rId16"/>
    <p:sldId id="266" r:id="rId17"/>
    <p:sldId id="268" r:id="rId18"/>
    <p:sldId id="282" r:id="rId19"/>
    <p:sldId id="270" r:id="rId20"/>
    <p:sldId id="271" r:id="rId21"/>
    <p:sldId id="28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http://carvisualizer.plus360degrees.com/threejs/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http://vr.ff.com/us/   </a:t>
            </a:r>
            <a:r>
              <a:rPr lang="zh-CN" altLang="en-US">
                <a:sym typeface="+mn-ea"/>
              </a:rPr>
              <a:t>汽车展示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场景演示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贴图加载</a:t>
            </a:r>
            <a:br>
              <a:rPr lang="zh-CN" altLang="en-US"/>
            </a:br>
            <a:r>
              <a:rPr lang="zh-CN" altLang="en-US">
                <a:sym typeface="+mn-ea"/>
              </a:rPr>
              <a:t>var floorTexture = new THREE.TextureLoader().load( '</a:t>
            </a:r>
            <a:r>
              <a:rPr lang="en-US" altLang="zh-CN">
                <a:sym typeface="+mn-ea"/>
              </a:rPr>
              <a:t>./xxx</a:t>
            </a:r>
            <a:r>
              <a:rPr lang="zh-CN" altLang="en-US">
                <a:sym typeface="+mn-ea"/>
              </a:rPr>
              <a:t>' );</a:t>
            </a:r>
            <a:endParaRPr lang="zh-CN" altLang="en-US">
              <a:sym typeface="+mn-ea"/>
            </a:endParaRPr>
          </a:p>
          <a:p>
            <a:r>
              <a:rPr lang="zh-CN" altLang="en-US"/>
              <a:t>http://www.yanhuangxueyuan.com/threejs/docs/index.html#api/zh/materials/Material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pPr marL="0" indent="0">
              <a:buNone/>
            </a:pPr>
            <a:r>
              <a:rPr lang="en-US" altLang="zh-CN">
                <a:sym typeface="+mn-ea"/>
              </a:rPr>
              <a:t>var loader = new THREE.GLTFLoader();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 loader.load('xx.gltf', function (gltf) {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        loadMesh = gltf.scene;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        scene.add(loadMesh);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});</a:t>
            </a:r>
            <a:endParaRPr lang="en-US" altLang="zh-CN"/>
          </a:p>
          <a:p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const fbxLoader = new THREE.FBXLoader()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loader.load( 'xx.fbx', function ( object ) {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scene.add( object );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})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残影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5" Type="http://schemas.openxmlformats.org/officeDocument/2006/relationships/tags" Target="../tags/tag105.xml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image" Target="../media/image1.png"/><Relationship Id="rId10" Type="http://schemas.openxmlformats.org/officeDocument/2006/relationships/tags" Target="../tags/tag11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tags" Target="../tags/tag130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3" Type="http://schemas.openxmlformats.org/officeDocument/2006/relationships/tags" Target="../tags/tag154.xml"/><Relationship Id="rId12" Type="http://schemas.openxmlformats.org/officeDocument/2006/relationships/tags" Target="../tags/tag153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tags" Target="../tags/tag185.xml"/><Relationship Id="rId7" Type="http://schemas.openxmlformats.org/officeDocument/2006/relationships/tags" Target="../tags/tag184.xml"/><Relationship Id="rId6" Type="http://schemas.openxmlformats.org/officeDocument/2006/relationships/tags" Target="../tags/tag183.xml"/><Relationship Id="rId5" Type="http://schemas.openxmlformats.org/officeDocument/2006/relationships/tags" Target="../tags/tag182.xml"/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4" Type="http://schemas.openxmlformats.org/officeDocument/2006/relationships/tags" Target="../tags/tag19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6" Type="http://schemas.openxmlformats.org/officeDocument/2006/relationships/tags" Target="../tags/tag91.xml"/><Relationship Id="rId15" Type="http://schemas.openxmlformats.org/officeDocument/2006/relationships/tags" Target="../tags/tag90.xml"/><Relationship Id="rId14" Type="http://schemas.openxmlformats.org/officeDocument/2006/relationships/tags" Target="../tags/tag89.xml"/><Relationship Id="rId13" Type="http://schemas.openxmlformats.org/officeDocument/2006/relationships/tags" Target="../tags/tag88.xml"/><Relationship Id="rId12" Type="http://schemas.openxmlformats.org/officeDocument/2006/relationships/tags" Target="../tags/tag87.xml"/><Relationship Id="rId11" Type="http://schemas.openxmlformats.org/officeDocument/2006/relationships/tags" Target="../tags/tag86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 cstate="email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3"/>
            </p:custDataLst>
          </p:nvPr>
        </p:nvSpPr>
        <p:spPr>
          <a:xfrm>
            <a:off x="-6350" y="-1"/>
            <a:ext cx="9958980" cy="6858001"/>
          </a:xfrm>
          <a:custGeom>
            <a:avLst/>
            <a:gdLst>
              <a:gd name="connsiteX0" fmla="*/ 0 w 9958980"/>
              <a:gd name="connsiteY0" fmla="*/ 0 h 6858001"/>
              <a:gd name="connsiteX1" fmla="*/ 831849 w 9958980"/>
              <a:gd name="connsiteY1" fmla="*/ 0 h 6858001"/>
              <a:gd name="connsiteX2" fmla="*/ 1057726 w 9958980"/>
              <a:gd name="connsiteY2" fmla="*/ 0 h 6858001"/>
              <a:gd name="connsiteX3" fmla="*/ 9958980 w 9958980"/>
              <a:gd name="connsiteY3" fmla="*/ 0 h 6858001"/>
              <a:gd name="connsiteX4" fmla="*/ 7139563 w 9958980"/>
              <a:gd name="connsiteY4" fmla="*/ 3394299 h 6858001"/>
              <a:gd name="connsiteX5" fmla="*/ 7130936 w 9958980"/>
              <a:gd name="connsiteY5" fmla="*/ 3491842 h 6858001"/>
              <a:gd name="connsiteX6" fmla="*/ 7113807 w 9958980"/>
              <a:gd name="connsiteY6" fmla="*/ 3666044 h 6858001"/>
              <a:gd name="connsiteX7" fmla="*/ 7184346 w 9958980"/>
              <a:gd name="connsiteY7" fmla="*/ 5052928 h 6858001"/>
              <a:gd name="connsiteX8" fmla="*/ 7200930 w 9958980"/>
              <a:gd name="connsiteY8" fmla="*/ 5136007 h 6858001"/>
              <a:gd name="connsiteX9" fmla="*/ 7218030 w 9958980"/>
              <a:gd name="connsiteY9" fmla="*/ 5236210 h 6858001"/>
              <a:gd name="connsiteX10" fmla="*/ 7361195 w 9958980"/>
              <a:gd name="connsiteY10" fmla="*/ 5797253 h 6858001"/>
              <a:gd name="connsiteX11" fmla="*/ 7405644 w 9958980"/>
              <a:gd name="connsiteY11" fmla="*/ 5918236 h 6858001"/>
              <a:gd name="connsiteX12" fmla="*/ 7427724 w 9958980"/>
              <a:gd name="connsiteY12" fmla="*/ 5988800 h 6858001"/>
              <a:gd name="connsiteX13" fmla="*/ 7723378 w 9958980"/>
              <a:gd name="connsiteY13" fmla="*/ 6685855 h 6858001"/>
              <a:gd name="connsiteX14" fmla="*/ 7817326 w 9958980"/>
              <a:gd name="connsiteY14" fmla="*/ 6858001 h 6858001"/>
              <a:gd name="connsiteX15" fmla="*/ 1057726 w 9958980"/>
              <a:gd name="connsiteY15" fmla="*/ 6858001 h 6858001"/>
              <a:gd name="connsiteX16" fmla="*/ 831849 w 9958980"/>
              <a:gd name="connsiteY16" fmla="*/ 6858001 h 6858001"/>
              <a:gd name="connsiteX17" fmla="*/ 0 w 9958980"/>
              <a:gd name="connsiteY1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958980" h="6858001">
                <a:moveTo>
                  <a:pt x="0" y="0"/>
                </a:moveTo>
                <a:lnTo>
                  <a:pt x="831849" y="0"/>
                </a:lnTo>
                <a:lnTo>
                  <a:pt x="1057726" y="0"/>
                </a:lnTo>
                <a:lnTo>
                  <a:pt x="9958980" y="0"/>
                </a:lnTo>
                <a:cubicBezTo>
                  <a:pt x="7839045" y="753371"/>
                  <a:pt x="7266495" y="2286963"/>
                  <a:pt x="7139563" y="3394299"/>
                </a:cubicBezTo>
                <a:lnTo>
                  <a:pt x="7130936" y="3491842"/>
                </a:lnTo>
                <a:lnTo>
                  <a:pt x="7113807" y="3666044"/>
                </a:lnTo>
                <a:cubicBezTo>
                  <a:pt x="7080706" y="4116736"/>
                  <a:pt x="7102457" y="4582770"/>
                  <a:pt x="7184346" y="5052928"/>
                </a:cubicBezTo>
                <a:lnTo>
                  <a:pt x="7200930" y="5136007"/>
                </a:lnTo>
                <a:lnTo>
                  <a:pt x="7218030" y="5236210"/>
                </a:lnTo>
                <a:cubicBezTo>
                  <a:pt x="7257369" y="5446353"/>
                  <a:pt x="7305787" y="5630022"/>
                  <a:pt x="7361195" y="5797253"/>
                </a:cubicBezTo>
                <a:lnTo>
                  <a:pt x="7405644" y="5918236"/>
                </a:lnTo>
                <a:lnTo>
                  <a:pt x="7427724" y="5988800"/>
                </a:lnTo>
                <a:cubicBezTo>
                  <a:pt x="7512348" y="6231057"/>
                  <a:pt x="7611422" y="6463757"/>
                  <a:pt x="7723378" y="6685855"/>
                </a:cubicBezTo>
                <a:lnTo>
                  <a:pt x="7817326" y="6858001"/>
                </a:lnTo>
                <a:lnTo>
                  <a:pt x="1057726" y="6858001"/>
                </a:lnTo>
                <a:lnTo>
                  <a:pt x="831849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任意多边形: 形状 29"/>
          <p:cNvSpPr/>
          <p:nvPr>
            <p:custDataLst>
              <p:tags r:id="rId4"/>
            </p:custDataLst>
          </p:nvPr>
        </p:nvSpPr>
        <p:spPr>
          <a:xfrm rot="400754">
            <a:off x="6891589" y="-180556"/>
            <a:ext cx="2852380" cy="4324328"/>
          </a:xfrm>
          <a:custGeom>
            <a:avLst/>
            <a:gdLst>
              <a:gd name="connsiteX0" fmla="*/ 1733248 w 2852380"/>
              <a:gd name="connsiteY0" fmla="*/ 131055 h 4324328"/>
              <a:gd name="connsiteX1" fmla="*/ 2852263 w 2852380"/>
              <a:gd name="connsiteY1" fmla="*/ 13 h 4324328"/>
              <a:gd name="connsiteX2" fmla="*/ 2852380 w 2852380"/>
              <a:gd name="connsiteY2" fmla="*/ 0 h 4324328"/>
              <a:gd name="connsiteX3" fmla="*/ 2807711 w 2852380"/>
              <a:gd name="connsiteY3" fmla="*/ 19972 h 4324328"/>
              <a:gd name="connsiteX4" fmla="*/ 24519 w 2852380"/>
              <a:gd name="connsiteY4" fmla="*/ 4107273 h 4324328"/>
              <a:gd name="connsiteX5" fmla="*/ 8972 w 2852380"/>
              <a:gd name="connsiteY5" fmla="*/ 4324328 h 4324328"/>
              <a:gd name="connsiteX6" fmla="*/ 6180 w 2852380"/>
              <a:gd name="connsiteY6" fmla="*/ 4285334 h 4324328"/>
              <a:gd name="connsiteX7" fmla="*/ 0 w 2852380"/>
              <a:gd name="connsiteY7" fmla="*/ 4025878 h 4324328"/>
              <a:gd name="connsiteX8" fmla="*/ 1728157 w 2852380"/>
              <a:gd name="connsiteY8" fmla="*/ 135303 h 432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2380" h="4324328">
                <a:moveTo>
                  <a:pt x="1733248" y="131055"/>
                </a:moveTo>
                <a:lnTo>
                  <a:pt x="2852263" y="13"/>
                </a:lnTo>
                <a:lnTo>
                  <a:pt x="2852380" y="0"/>
                </a:lnTo>
                <a:lnTo>
                  <a:pt x="2807711" y="19972"/>
                </a:lnTo>
                <a:cubicBezTo>
                  <a:pt x="1293231" y="741043"/>
                  <a:pt x="199312" y="2279917"/>
                  <a:pt x="24519" y="4107273"/>
                </a:cubicBezTo>
                <a:lnTo>
                  <a:pt x="8972" y="4324328"/>
                </a:lnTo>
                <a:lnTo>
                  <a:pt x="6180" y="4285334"/>
                </a:lnTo>
                <a:cubicBezTo>
                  <a:pt x="2076" y="4199399"/>
                  <a:pt x="0" y="4112896"/>
                  <a:pt x="0" y="4025878"/>
                </a:cubicBezTo>
                <a:cubicBezTo>
                  <a:pt x="0" y="2459561"/>
                  <a:pt x="672729" y="1060062"/>
                  <a:pt x="1728157" y="13530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5"/>
            </p:custDataLst>
          </p:nvPr>
        </p:nvSpPr>
        <p:spPr>
          <a:xfrm>
            <a:off x="6767409" y="2709080"/>
            <a:ext cx="1057726" cy="4148920"/>
          </a:xfrm>
          <a:custGeom>
            <a:avLst/>
            <a:gdLst>
              <a:gd name="connsiteX0" fmla="*/ 493143 w 1057726"/>
              <a:gd name="connsiteY0" fmla="*/ 0 h 4148920"/>
              <a:gd name="connsiteX1" fmla="*/ 468603 w 1057726"/>
              <a:gd name="connsiteY1" fmla="*/ 100315 h 4148920"/>
              <a:gd name="connsiteX2" fmla="*/ 331861 w 1057726"/>
              <a:gd name="connsiteY2" fmla="*/ 1360364 h 4148920"/>
              <a:gd name="connsiteX3" fmla="*/ 856086 w 1057726"/>
              <a:gd name="connsiteY3" fmla="*/ 3763633 h 4148920"/>
              <a:gd name="connsiteX4" fmla="*/ 1057726 w 1057726"/>
              <a:gd name="connsiteY4" fmla="*/ 4148920 h 4148920"/>
              <a:gd name="connsiteX5" fmla="*/ 295155 w 1057726"/>
              <a:gd name="connsiteY5" fmla="*/ 4148920 h 4148920"/>
              <a:gd name="connsiteX6" fmla="*/ 195271 w 1057726"/>
              <a:gd name="connsiteY6" fmla="*/ 3832128 h 4148920"/>
              <a:gd name="connsiteX7" fmla="*/ 0 w 1057726"/>
              <a:gd name="connsiteY7" fmla="*/ 2332821 h 4148920"/>
              <a:gd name="connsiteX8" fmla="*/ 428307 w 1057726"/>
              <a:gd name="connsiteY8" fmla="*/ 146949 h 4148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726" h="4148920">
                <a:moveTo>
                  <a:pt x="493143" y="0"/>
                </a:moveTo>
                <a:lnTo>
                  <a:pt x="468603" y="100315"/>
                </a:lnTo>
                <a:cubicBezTo>
                  <a:pt x="379337" y="503060"/>
                  <a:pt x="331861" y="925276"/>
                  <a:pt x="331861" y="1360364"/>
                </a:cubicBezTo>
                <a:cubicBezTo>
                  <a:pt x="331861" y="2230541"/>
                  <a:pt x="521764" y="3049230"/>
                  <a:pt x="856086" y="3763633"/>
                </a:cubicBezTo>
                <a:lnTo>
                  <a:pt x="1057726" y="4148920"/>
                </a:lnTo>
                <a:lnTo>
                  <a:pt x="295155" y="4148920"/>
                </a:lnTo>
                <a:lnTo>
                  <a:pt x="195271" y="3832128"/>
                </a:lnTo>
                <a:cubicBezTo>
                  <a:pt x="68366" y="3358497"/>
                  <a:pt x="0" y="2854927"/>
                  <a:pt x="0" y="2332821"/>
                </a:cubicBezTo>
                <a:cubicBezTo>
                  <a:pt x="0" y="1549663"/>
                  <a:pt x="153822" y="808208"/>
                  <a:pt x="428307" y="14694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669925" y="2393315"/>
            <a:ext cx="5400675" cy="1677670"/>
          </a:xfrm>
        </p:spPr>
        <p:txBody>
          <a:bodyPr lIns="90170" tIns="46990" rIns="90170" bIns="0" anchor="b" anchorCtr="0">
            <a:normAutofit/>
          </a:bodyPr>
          <a:lstStyle>
            <a:lvl1pPr algn="l">
              <a:defRPr sz="4800" spc="600">
                <a:solidFill>
                  <a:schemeClr val="bg1"/>
                </a:solidFill>
                <a:latin typeface="汉仪旗黑-85S" panose="00020600040101010101" pitchFamily="18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669925" y="4274820"/>
            <a:ext cx="5438775" cy="420370"/>
          </a:xfrm>
        </p:spPr>
        <p:txBody>
          <a:bodyPr lIns="90170" tIns="0" rIns="90170" bIns="46990" anchor="t" anchorCtr="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000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grpSp>
        <p:nvGrpSpPr>
          <p:cNvPr id="12" name="组合 11"/>
          <p:cNvGrpSpPr/>
          <p:nvPr>
            <p:custDataLst>
              <p:tags r:id="rId6"/>
            </p:custDataLst>
          </p:nvPr>
        </p:nvGrpSpPr>
        <p:grpSpPr>
          <a:xfrm>
            <a:off x="11310600" y="66337"/>
            <a:ext cx="702781" cy="664490"/>
            <a:chOff x="159828" y="155002"/>
            <a:chExt cx="702781" cy="664490"/>
          </a:xfrm>
        </p:grpSpPr>
        <p:sp>
          <p:nvSpPr>
            <p:cNvPr id="13" name="椭圆 12"/>
            <p:cNvSpPr/>
            <p:nvPr userDrawn="1">
              <p:custDataLst>
                <p:tags r:id="rId7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 userDrawn="1">
              <p:custDataLst>
                <p:tags r:id="rId8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9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10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1"/>
            </p:custDataLst>
          </p:nvPr>
        </p:nvGrpSpPr>
        <p:grpSpPr>
          <a:xfrm>
            <a:off x="260223" y="6009170"/>
            <a:ext cx="702781" cy="664490"/>
            <a:chOff x="159828" y="155002"/>
            <a:chExt cx="702781" cy="664490"/>
          </a:xfrm>
        </p:grpSpPr>
        <p:sp>
          <p:nvSpPr>
            <p:cNvPr id="18" name="椭圆 17"/>
            <p:cNvSpPr/>
            <p:nvPr userDrawn="1">
              <p:custDataLst>
                <p:tags r:id="rId12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9" name="椭圆 18"/>
            <p:cNvSpPr/>
            <p:nvPr userDrawn="1">
              <p:custDataLst>
                <p:tags r:id="rId13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0" name="任意多边形: 形状 19"/>
            <p:cNvSpPr/>
            <p:nvPr userDrawn="1">
              <p:custDataLst>
                <p:tags r:id="rId14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21" name="任意多边形: 形状 20"/>
            <p:cNvSpPr/>
            <p:nvPr userDrawn="1">
              <p:custDataLst>
                <p:tags r:id="rId15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3"/>
            </p:custDataLst>
          </p:nvPr>
        </p:nvSpPr>
        <p:spPr>
          <a:xfrm>
            <a:off x="-6350" y="-1"/>
            <a:ext cx="9958980" cy="6858001"/>
          </a:xfrm>
          <a:custGeom>
            <a:avLst/>
            <a:gdLst>
              <a:gd name="connsiteX0" fmla="*/ 0 w 9958980"/>
              <a:gd name="connsiteY0" fmla="*/ 0 h 6858001"/>
              <a:gd name="connsiteX1" fmla="*/ 831849 w 9958980"/>
              <a:gd name="connsiteY1" fmla="*/ 0 h 6858001"/>
              <a:gd name="connsiteX2" fmla="*/ 1057726 w 9958980"/>
              <a:gd name="connsiteY2" fmla="*/ 0 h 6858001"/>
              <a:gd name="connsiteX3" fmla="*/ 9958980 w 9958980"/>
              <a:gd name="connsiteY3" fmla="*/ 0 h 6858001"/>
              <a:gd name="connsiteX4" fmla="*/ 7139563 w 9958980"/>
              <a:gd name="connsiteY4" fmla="*/ 3394299 h 6858001"/>
              <a:gd name="connsiteX5" fmla="*/ 7130936 w 9958980"/>
              <a:gd name="connsiteY5" fmla="*/ 3491842 h 6858001"/>
              <a:gd name="connsiteX6" fmla="*/ 7113807 w 9958980"/>
              <a:gd name="connsiteY6" fmla="*/ 3666044 h 6858001"/>
              <a:gd name="connsiteX7" fmla="*/ 7184346 w 9958980"/>
              <a:gd name="connsiteY7" fmla="*/ 5052928 h 6858001"/>
              <a:gd name="connsiteX8" fmla="*/ 7200930 w 9958980"/>
              <a:gd name="connsiteY8" fmla="*/ 5136007 h 6858001"/>
              <a:gd name="connsiteX9" fmla="*/ 7218030 w 9958980"/>
              <a:gd name="connsiteY9" fmla="*/ 5236210 h 6858001"/>
              <a:gd name="connsiteX10" fmla="*/ 7361195 w 9958980"/>
              <a:gd name="connsiteY10" fmla="*/ 5797253 h 6858001"/>
              <a:gd name="connsiteX11" fmla="*/ 7405644 w 9958980"/>
              <a:gd name="connsiteY11" fmla="*/ 5918236 h 6858001"/>
              <a:gd name="connsiteX12" fmla="*/ 7427724 w 9958980"/>
              <a:gd name="connsiteY12" fmla="*/ 5988800 h 6858001"/>
              <a:gd name="connsiteX13" fmla="*/ 7723378 w 9958980"/>
              <a:gd name="connsiteY13" fmla="*/ 6685855 h 6858001"/>
              <a:gd name="connsiteX14" fmla="*/ 7817326 w 9958980"/>
              <a:gd name="connsiteY14" fmla="*/ 6858001 h 6858001"/>
              <a:gd name="connsiteX15" fmla="*/ 1057726 w 9958980"/>
              <a:gd name="connsiteY15" fmla="*/ 6858001 h 6858001"/>
              <a:gd name="connsiteX16" fmla="*/ 831849 w 9958980"/>
              <a:gd name="connsiteY16" fmla="*/ 6858001 h 6858001"/>
              <a:gd name="connsiteX17" fmla="*/ 0 w 9958980"/>
              <a:gd name="connsiteY1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958980" h="6858001">
                <a:moveTo>
                  <a:pt x="0" y="0"/>
                </a:moveTo>
                <a:lnTo>
                  <a:pt x="831849" y="0"/>
                </a:lnTo>
                <a:lnTo>
                  <a:pt x="1057726" y="0"/>
                </a:lnTo>
                <a:lnTo>
                  <a:pt x="9958980" y="0"/>
                </a:lnTo>
                <a:cubicBezTo>
                  <a:pt x="7839045" y="753371"/>
                  <a:pt x="7266495" y="2286963"/>
                  <a:pt x="7139563" y="3394299"/>
                </a:cubicBezTo>
                <a:lnTo>
                  <a:pt x="7130936" y="3491842"/>
                </a:lnTo>
                <a:lnTo>
                  <a:pt x="7113807" y="3666044"/>
                </a:lnTo>
                <a:cubicBezTo>
                  <a:pt x="7080706" y="4116736"/>
                  <a:pt x="7102457" y="4582770"/>
                  <a:pt x="7184346" y="5052928"/>
                </a:cubicBezTo>
                <a:lnTo>
                  <a:pt x="7200930" y="5136007"/>
                </a:lnTo>
                <a:lnTo>
                  <a:pt x="7218030" y="5236210"/>
                </a:lnTo>
                <a:cubicBezTo>
                  <a:pt x="7257369" y="5446353"/>
                  <a:pt x="7305787" y="5630022"/>
                  <a:pt x="7361195" y="5797253"/>
                </a:cubicBezTo>
                <a:lnTo>
                  <a:pt x="7405644" y="5918236"/>
                </a:lnTo>
                <a:lnTo>
                  <a:pt x="7427724" y="5988800"/>
                </a:lnTo>
                <a:cubicBezTo>
                  <a:pt x="7512348" y="6231057"/>
                  <a:pt x="7611422" y="6463757"/>
                  <a:pt x="7723378" y="6685855"/>
                </a:cubicBezTo>
                <a:lnTo>
                  <a:pt x="7817326" y="6858001"/>
                </a:lnTo>
                <a:lnTo>
                  <a:pt x="1057726" y="6858001"/>
                </a:lnTo>
                <a:lnTo>
                  <a:pt x="831849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任意多边形: 形状 29"/>
          <p:cNvSpPr/>
          <p:nvPr>
            <p:custDataLst>
              <p:tags r:id="rId4"/>
            </p:custDataLst>
          </p:nvPr>
        </p:nvSpPr>
        <p:spPr>
          <a:xfrm rot="400754">
            <a:off x="6891589" y="-180556"/>
            <a:ext cx="2852380" cy="4324328"/>
          </a:xfrm>
          <a:custGeom>
            <a:avLst/>
            <a:gdLst>
              <a:gd name="connsiteX0" fmla="*/ 1733248 w 2852380"/>
              <a:gd name="connsiteY0" fmla="*/ 131055 h 4324328"/>
              <a:gd name="connsiteX1" fmla="*/ 2852263 w 2852380"/>
              <a:gd name="connsiteY1" fmla="*/ 13 h 4324328"/>
              <a:gd name="connsiteX2" fmla="*/ 2852380 w 2852380"/>
              <a:gd name="connsiteY2" fmla="*/ 0 h 4324328"/>
              <a:gd name="connsiteX3" fmla="*/ 2807711 w 2852380"/>
              <a:gd name="connsiteY3" fmla="*/ 19972 h 4324328"/>
              <a:gd name="connsiteX4" fmla="*/ 24519 w 2852380"/>
              <a:gd name="connsiteY4" fmla="*/ 4107273 h 4324328"/>
              <a:gd name="connsiteX5" fmla="*/ 8972 w 2852380"/>
              <a:gd name="connsiteY5" fmla="*/ 4324328 h 4324328"/>
              <a:gd name="connsiteX6" fmla="*/ 6180 w 2852380"/>
              <a:gd name="connsiteY6" fmla="*/ 4285334 h 4324328"/>
              <a:gd name="connsiteX7" fmla="*/ 0 w 2852380"/>
              <a:gd name="connsiteY7" fmla="*/ 4025878 h 4324328"/>
              <a:gd name="connsiteX8" fmla="*/ 1728157 w 2852380"/>
              <a:gd name="connsiteY8" fmla="*/ 135303 h 432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2380" h="4324328">
                <a:moveTo>
                  <a:pt x="1733248" y="131055"/>
                </a:moveTo>
                <a:lnTo>
                  <a:pt x="2852263" y="13"/>
                </a:lnTo>
                <a:lnTo>
                  <a:pt x="2852380" y="0"/>
                </a:lnTo>
                <a:lnTo>
                  <a:pt x="2807711" y="19972"/>
                </a:lnTo>
                <a:cubicBezTo>
                  <a:pt x="1293231" y="741043"/>
                  <a:pt x="199312" y="2279917"/>
                  <a:pt x="24519" y="4107273"/>
                </a:cubicBezTo>
                <a:lnTo>
                  <a:pt x="8972" y="4324328"/>
                </a:lnTo>
                <a:lnTo>
                  <a:pt x="6180" y="4285334"/>
                </a:lnTo>
                <a:cubicBezTo>
                  <a:pt x="2076" y="4199399"/>
                  <a:pt x="0" y="4112896"/>
                  <a:pt x="0" y="4025878"/>
                </a:cubicBezTo>
                <a:cubicBezTo>
                  <a:pt x="0" y="2459561"/>
                  <a:pt x="672729" y="1060062"/>
                  <a:pt x="1728157" y="13530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5"/>
            </p:custDataLst>
          </p:nvPr>
        </p:nvSpPr>
        <p:spPr>
          <a:xfrm>
            <a:off x="6767409" y="2709080"/>
            <a:ext cx="1057726" cy="4148920"/>
          </a:xfrm>
          <a:custGeom>
            <a:avLst/>
            <a:gdLst>
              <a:gd name="connsiteX0" fmla="*/ 493143 w 1057726"/>
              <a:gd name="connsiteY0" fmla="*/ 0 h 4148920"/>
              <a:gd name="connsiteX1" fmla="*/ 468603 w 1057726"/>
              <a:gd name="connsiteY1" fmla="*/ 100315 h 4148920"/>
              <a:gd name="connsiteX2" fmla="*/ 331861 w 1057726"/>
              <a:gd name="connsiteY2" fmla="*/ 1360364 h 4148920"/>
              <a:gd name="connsiteX3" fmla="*/ 856086 w 1057726"/>
              <a:gd name="connsiteY3" fmla="*/ 3763633 h 4148920"/>
              <a:gd name="connsiteX4" fmla="*/ 1057726 w 1057726"/>
              <a:gd name="connsiteY4" fmla="*/ 4148920 h 4148920"/>
              <a:gd name="connsiteX5" fmla="*/ 295155 w 1057726"/>
              <a:gd name="connsiteY5" fmla="*/ 4148920 h 4148920"/>
              <a:gd name="connsiteX6" fmla="*/ 195271 w 1057726"/>
              <a:gd name="connsiteY6" fmla="*/ 3832128 h 4148920"/>
              <a:gd name="connsiteX7" fmla="*/ 0 w 1057726"/>
              <a:gd name="connsiteY7" fmla="*/ 2332821 h 4148920"/>
              <a:gd name="connsiteX8" fmla="*/ 428307 w 1057726"/>
              <a:gd name="connsiteY8" fmla="*/ 146949 h 4148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7726" h="4148920">
                <a:moveTo>
                  <a:pt x="493143" y="0"/>
                </a:moveTo>
                <a:lnTo>
                  <a:pt x="468603" y="100315"/>
                </a:lnTo>
                <a:cubicBezTo>
                  <a:pt x="379337" y="503060"/>
                  <a:pt x="331861" y="925276"/>
                  <a:pt x="331861" y="1360364"/>
                </a:cubicBezTo>
                <a:cubicBezTo>
                  <a:pt x="331861" y="2230541"/>
                  <a:pt x="521764" y="3049230"/>
                  <a:pt x="856086" y="3763633"/>
                </a:cubicBezTo>
                <a:lnTo>
                  <a:pt x="1057726" y="4148920"/>
                </a:lnTo>
                <a:lnTo>
                  <a:pt x="295155" y="4148920"/>
                </a:lnTo>
                <a:lnTo>
                  <a:pt x="195271" y="3832128"/>
                </a:lnTo>
                <a:cubicBezTo>
                  <a:pt x="68366" y="3358497"/>
                  <a:pt x="0" y="2854927"/>
                  <a:pt x="0" y="2332821"/>
                </a:cubicBezTo>
                <a:cubicBezTo>
                  <a:pt x="0" y="1549663"/>
                  <a:pt x="153822" y="808208"/>
                  <a:pt x="428307" y="14694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193590" y="2514600"/>
            <a:ext cx="4256255" cy="11055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dist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193590" y="3681413"/>
            <a:ext cx="4256255" cy="504693"/>
          </a:xfrm>
        </p:spPr>
        <p:txBody>
          <a:bodyPr lIns="90000" rIns="90000" bIns="46800">
            <a:normAutofit/>
          </a:bodyPr>
          <a:lstStyle>
            <a:lvl1pPr marL="0" indent="0" algn="dist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>
            <p:custDataLst>
              <p:tags r:id="rId2"/>
            </p:custDataLst>
          </p:nvPr>
        </p:nvSpPr>
        <p:spPr>
          <a:xfrm>
            <a:off x="2265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椭圆 6"/>
          <p:cNvSpPr/>
          <p:nvPr>
            <p:custDataLst>
              <p:tags r:id="rId3"/>
            </p:custDataLst>
          </p:nvPr>
        </p:nvSpPr>
        <p:spPr>
          <a:xfrm>
            <a:off x="226503" y="6014906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>
            <p:custDataLst>
              <p:tags r:id="rId4"/>
            </p:custDataLst>
          </p:nvPr>
        </p:nvSpPr>
        <p:spPr>
          <a:xfrm rot="900000">
            <a:off x="3221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0" anchor="ctr">
            <a:normAutofit/>
          </a:bodyPr>
          <a:lstStyle>
            <a:lvl1pPr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0" rIns="90000" bIns="4680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椭圆 8"/>
          <p:cNvSpPr/>
          <p:nvPr>
            <p:custDataLst>
              <p:tags r:id="rId8"/>
            </p:custDataLst>
          </p:nvPr>
        </p:nvSpPr>
        <p:spPr>
          <a:xfrm>
            <a:off x="11667193" y="201336"/>
            <a:ext cx="310392" cy="3103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椭圆 9"/>
          <p:cNvSpPr/>
          <p:nvPr>
            <p:custDataLst>
              <p:tags r:id="rId9"/>
            </p:custDataLst>
          </p:nvPr>
        </p:nvSpPr>
        <p:spPr>
          <a:xfrm>
            <a:off x="2265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椭圆 10"/>
          <p:cNvSpPr/>
          <p:nvPr>
            <p:custDataLst>
              <p:tags r:id="rId10"/>
            </p:custDataLst>
          </p:nvPr>
        </p:nvSpPr>
        <p:spPr>
          <a:xfrm>
            <a:off x="226503" y="6014906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任意多边形: 形状 11"/>
          <p:cNvSpPr/>
          <p:nvPr>
            <p:custDataLst>
              <p:tags r:id="rId11"/>
            </p:custDataLst>
          </p:nvPr>
        </p:nvSpPr>
        <p:spPr>
          <a:xfrm rot="900000">
            <a:off x="3221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任意多边形: 形状 12"/>
          <p:cNvSpPr/>
          <p:nvPr>
            <p:custDataLst>
              <p:tags r:id="rId12"/>
            </p:custDataLst>
          </p:nvPr>
        </p:nvSpPr>
        <p:spPr>
          <a:xfrm rot="900000">
            <a:off x="11747912" y="232965"/>
            <a:ext cx="209069" cy="85610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任意多边形: 形状 13"/>
          <p:cNvSpPr/>
          <p:nvPr>
            <p:custDataLst>
              <p:tags r:id="rId13"/>
            </p:custDataLst>
          </p:nvPr>
        </p:nvSpPr>
        <p:spPr>
          <a:xfrm rot="17100000">
            <a:off x="11660851" y="296118"/>
            <a:ext cx="182905" cy="96107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000" tIns="46800" rIns="90000" bIns="0" anchor="ctr">
            <a:normAutofit/>
          </a:bodyPr>
          <a:lstStyle>
            <a:lvl1pPr>
              <a:defRPr sz="3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" name="椭圆 9"/>
          <p:cNvSpPr/>
          <p:nvPr>
            <p:custDataLst>
              <p:tags r:id="rId9"/>
            </p:custDataLst>
          </p:nvPr>
        </p:nvSpPr>
        <p:spPr>
          <a:xfrm>
            <a:off x="2265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椭圆 10"/>
          <p:cNvSpPr/>
          <p:nvPr>
            <p:custDataLst>
              <p:tags r:id="rId10"/>
            </p:custDataLst>
          </p:nvPr>
        </p:nvSpPr>
        <p:spPr>
          <a:xfrm>
            <a:off x="705622" y="6018995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任意多边形: 形状 11"/>
          <p:cNvSpPr/>
          <p:nvPr>
            <p:custDataLst>
              <p:tags r:id="rId11"/>
            </p:custDataLst>
          </p:nvPr>
        </p:nvSpPr>
        <p:spPr>
          <a:xfrm rot="900000">
            <a:off x="3221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椭圆 10"/>
          <p:cNvSpPr/>
          <p:nvPr>
            <p:custDataLst>
              <p:tags r:id="rId9"/>
            </p:custDataLst>
          </p:nvPr>
        </p:nvSpPr>
        <p:spPr>
          <a:xfrm>
            <a:off x="11685863" y="6346288"/>
            <a:ext cx="376293" cy="37629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椭圆 11"/>
          <p:cNvSpPr/>
          <p:nvPr>
            <p:custDataLst>
              <p:tags r:id="rId10"/>
            </p:custDataLst>
          </p:nvPr>
        </p:nvSpPr>
        <p:spPr>
          <a:xfrm>
            <a:off x="159828" y="155002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椭圆 12"/>
          <p:cNvSpPr/>
          <p:nvPr>
            <p:custDataLst>
              <p:tags r:id="rId11"/>
            </p:custDataLst>
          </p:nvPr>
        </p:nvSpPr>
        <p:spPr>
          <a:xfrm>
            <a:off x="713501" y="670384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任意多边形: 形状 13"/>
          <p:cNvSpPr/>
          <p:nvPr>
            <p:custDataLst>
              <p:tags r:id="rId12"/>
            </p:custDataLst>
          </p:nvPr>
        </p:nvSpPr>
        <p:spPr>
          <a:xfrm rot="900000">
            <a:off x="286134" y="221923"/>
            <a:ext cx="392998" cy="206927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任意多边形: 形状 14"/>
          <p:cNvSpPr/>
          <p:nvPr>
            <p:custDataLst>
              <p:tags r:id="rId13"/>
            </p:custDataLst>
          </p:nvPr>
        </p:nvSpPr>
        <p:spPr>
          <a:xfrm rot="16200000">
            <a:off x="141178" y="382228"/>
            <a:ext cx="316495" cy="150880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" name="椭圆 9"/>
          <p:cNvSpPr/>
          <p:nvPr>
            <p:custDataLst>
              <p:tags r:id="rId9"/>
            </p:custDataLst>
          </p:nvPr>
        </p:nvSpPr>
        <p:spPr>
          <a:xfrm>
            <a:off x="11520533" y="210209"/>
            <a:ext cx="402173" cy="402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任意多边形: 形状 10"/>
          <p:cNvSpPr/>
          <p:nvPr>
            <p:custDataLst>
              <p:tags r:id="rId10"/>
            </p:custDataLst>
          </p:nvPr>
        </p:nvSpPr>
        <p:spPr>
          <a:xfrm rot="900000">
            <a:off x="11613728" y="261171"/>
            <a:ext cx="270889" cy="110924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任意多边形: 形状 11"/>
          <p:cNvSpPr/>
          <p:nvPr>
            <p:custDataLst>
              <p:tags r:id="rId11"/>
            </p:custDataLst>
          </p:nvPr>
        </p:nvSpPr>
        <p:spPr>
          <a:xfrm rot="17100000">
            <a:off x="11512316" y="342999"/>
            <a:ext cx="236988" cy="124525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191367"/>
            <a:ext cx="11037600" cy="534430"/>
          </a:xfrm>
        </p:spPr>
        <p:txBody>
          <a:bodyPr lIns="90000" tIns="46800" rIns="90000" bIns="46800">
            <a:normAutofit/>
          </a:bodyPr>
          <a:lstStyle>
            <a:lvl1pPr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2265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椭圆 13"/>
          <p:cNvSpPr/>
          <p:nvPr>
            <p:custDataLst>
              <p:tags r:id="rId12"/>
            </p:custDataLst>
          </p:nvPr>
        </p:nvSpPr>
        <p:spPr>
          <a:xfrm>
            <a:off x="226503" y="6014906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任意多边形: 形状 14"/>
          <p:cNvSpPr/>
          <p:nvPr>
            <p:custDataLst>
              <p:tags r:id="rId13"/>
            </p:custDataLst>
          </p:nvPr>
        </p:nvSpPr>
        <p:spPr>
          <a:xfrm rot="900000">
            <a:off x="3221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6" name="椭圆 15"/>
          <p:cNvSpPr/>
          <p:nvPr>
            <p:custDataLst>
              <p:tags r:id="rId14"/>
            </p:custDataLst>
          </p:nvPr>
        </p:nvSpPr>
        <p:spPr>
          <a:xfrm>
            <a:off x="11685863" y="6346288"/>
            <a:ext cx="376293" cy="37629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7" name="任意多边形: 形状 16"/>
          <p:cNvSpPr/>
          <p:nvPr>
            <p:custDataLst>
              <p:tags r:id="rId15"/>
            </p:custDataLst>
          </p:nvPr>
        </p:nvSpPr>
        <p:spPr>
          <a:xfrm rot="900000">
            <a:off x="11767904" y="6423113"/>
            <a:ext cx="246077" cy="129300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>
            <p:custDataLst>
              <p:tags r:id="rId2"/>
            </p:custDataLst>
          </p:nvPr>
        </p:nvSpPr>
        <p:spPr>
          <a:xfrm>
            <a:off x="114152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11131857" y="6440850"/>
            <a:ext cx="261311" cy="26131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 rot="900000">
            <a:off x="115108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椭圆 11"/>
          <p:cNvSpPr/>
          <p:nvPr>
            <p:custDataLst>
              <p:tags r:id="rId5"/>
            </p:custDataLst>
          </p:nvPr>
        </p:nvSpPr>
        <p:spPr>
          <a:xfrm>
            <a:off x="159828" y="155002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椭圆 12"/>
          <p:cNvSpPr/>
          <p:nvPr>
            <p:custDataLst>
              <p:tags r:id="rId6"/>
            </p:custDataLst>
          </p:nvPr>
        </p:nvSpPr>
        <p:spPr>
          <a:xfrm>
            <a:off x="713501" y="670384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任意多边形: 形状 13"/>
          <p:cNvSpPr/>
          <p:nvPr>
            <p:custDataLst>
              <p:tags r:id="rId7"/>
            </p:custDataLst>
          </p:nvPr>
        </p:nvSpPr>
        <p:spPr>
          <a:xfrm rot="900000">
            <a:off x="286134" y="221923"/>
            <a:ext cx="392998" cy="206927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任意多边形: 形状 14"/>
          <p:cNvSpPr/>
          <p:nvPr>
            <p:custDataLst>
              <p:tags r:id="rId8"/>
            </p:custDataLst>
          </p:nvPr>
        </p:nvSpPr>
        <p:spPr>
          <a:xfrm rot="16200000">
            <a:off x="141178" y="382228"/>
            <a:ext cx="316495" cy="150880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>
            <p:custDataLst>
              <p:tags r:id="rId9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000" tIns="46800" rIns="90000" bIns="0" anchor="b">
            <a:normAutofit/>
          </a:bodyPr>
          <a:lstStyle>
            <a:lvl1pPr algn="ctr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4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4" name="组合 13"/>
          <p:cNvGrpSpPr/>
          <p:nvPr>
            <p:custDataLst>
              <p:tags r:id="rId7"/>
            </p:custDataLst>
          </p:nvPr>
        </p:nvGrpSpPr>
        <p:grpSpPr>
          <a:xfrm>
            <a:off x="159828" y="155002"/>
            <a:ext cx="702781" cy="664490"/>
            <a:chOff x="159828" y="155002"/>
            <a:chExt cx="702781" cy="664490"/>
          </a:xfrm>
        </p:grpSpPr>
        <p:sp>
          <p:nvSpPr>
            <p:cNvPr id="10" name="椭圆 9"/>
            <p:cNvSpPr/>
            <p:nvPr userDrawn="1">
              <p:custDataLst>
                <p:tags r:id="rId8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1" name="椭圆 10"/>
            <p:cNvSpPr/>
            <p:nvPr userDrawn="1">
              <p:custDataLst>
                <p:tags r:id="rId9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10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3" name="任意多边形: 形状 12"/>
            <p:cNvSpPr/>
            <p:nvPr userDrawn="1">
              <p:custDataLst>
                <p:tags r:id="rId11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1">
          <a:blip r:embed="rId2" cstate="email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3"/>
            </p:custDataLst>
          </p:nvPr>
        </p:nvSpPr>
        <p:spPr>
          <a:xfrm>
            <a:off x="5973678" y="0"/>
            <a:ext cx="6218323" cy="6858000"/>
          </a:xfrm>
          <a:custGeom>
            <a:avLst/>
            <a:gdLst>
              <a:gd name="connsiteX0" fmla="*/ 2963844 w 6218323"/>
              <a:gd name="connsiteY0" fmla="*/ 0 h 6858000"/>
              <a:gd name="connsiteX1" fmla="*/ 6218323 w 6218323"/>
              <a:gd name="connsiteY1" fmla="*/ 0 h 6858000"/>
              <a:gd name="connsiteX2" fmla="*/ 6218323 w 6218323"/>
              <a:gd name="connsiteY2" fmla="*/ 6858000 h 6858000"/>
              <a:gd name="connsiteX3" fmla="*/ 0 w 6218323"/>
              <a:gd name="connsiteY3" fmla="*/ 6858000 h 6858000"/>
              <a:gd name="connsiteX4" fmla="*/ 203554 w 6218323"/>
              <a:gd name="connsiteY4" fmla="*/ 6663929 h 6858000"/>
              <a:gd name="connsiteX5" fmla="*/ 2963844 w 621832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8323" h="6858000">
                <a:moveTo>
                  <a:pt x="2963844" y="0"/>
                </a:moveTo>
                <a:lnTo>
                  <a:pt x="6218323" y="0"/>
                </a:lnTo>
                <a:lnTo>
                  <a:pt x="6218323" y="6858000"/>
                </a:lnTo>
                <a:lnTo>
                  <a:pt x="0" y="6858000"/>
                </a:lnTo>
                <a:lnTo>
                  <a:pt x="203554" y="6663929"/>
                </a:lnTo>
                <a:cubicBezTo>
                  <a:pt x="1909002" y="4958481"/>
                  <a:pt x="2963844" y="2602426"/>
                  <a:pt x="29638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>
            <p:custDataLst>
              <p:tags r:id="rId4"/>
            </p:custDataLst>
          </p:nvPr>
        </p:nvSpPr>
        <p:spPr>
          <a:xfrm rot="1140066">
            <a:off x="7972900" y="-51448"/>
            <a:ext cx="748725" cy="3398961"/>
          </a:xfrm>
          <a:custGeom>
            <a:avLst/>
            <a:gdLst>
              <a:gd name="connsiteX0" fmla="*/ 0 w 748725"/>
              <a:gd name="connsiteY0" fmla="*/ 85386 h 3398961"/>
              <a:gd name="connsiteX1" fmla="*/ 247965 w 748725"/>
              <a:gd name="connsiteY1" fmla="*/ 0 h 3398961"/>
              <a:gd name="connsiteX2" fmla="*/ 325031 w 748725"/>
              <a:gd name="connsiteY2" fmla="*/ 227761 h 3398961"/>
              <a:gd name="connsiteX3" fmla="*/ 748725 w 748725"/>
              <a:gd name="connsiteY3" fmla="*/ 3030235 h 3398961"/>
              <a:gd name="connsiteX4" fmla="*/ 739401 w 748725"/>
              <a:gd name="connsiteY4" fmla="*/ 3398961 h 3398961"/>
              <a:gd name="connsiteX5" fmla="*/ 736461 w 748725"/>
              <a:gd name="connsiteY5" fmla="*/ 3282685 h 3398961"/>
              <a:gd name="connsiteX6" fmla="*/ 46763 w 748725"/>
              <a:gd name="connsiteY6" fmla="*/ 192064 h 3398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8725" h="3398961">
                <a:moveTo>
                  <a:pt x="0" y="85386"/>
                </a:moveTo>
                <a:lnTo>
                  <a:pt x="247965" y="0"/>
                </a:lnTo>
                <a:lnTo>
                  <a:pt x="325031" y="227761"/>
                </a:lnTo>
                <a:cubicBezTo>
                  <a:pt x="600388" y="1113062"/>
                  <a:pt x="748725" y="2054325"/>
                  <a:pt x="748725" y="3030235"/>
                </a:cubicBezTo>
                <a:lnTo>
                  <a:pt x="739401" y="3398961"/>
                </a:lnTo>
                <a:lnTo>
                  <a:pt x="736461" y="3282685"/>
                </a:lnTo>
                <a:cubicBezTo>
                  <a:pt x="681247" y="2193426"/>
                  <a:pt x="441089" y="1152960"/>
                  <a:pt x="46763" y="19206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5"/>
            </p:custDataLst>
          </p:nvPr>
        </p:nvSpPr>
        <p:spPr>
          <a:xfrm rot="10980910">
            <a:off x="6350894" y="921930"/>
            <a:ext cx="2486065" cy="6005610"/>
          </a:xfrm>
          <a:custGeom>
            <a:avLst/>
            <a:gdLst>
              <a:gd name="connsiteX0" fmla="*/ 9323 w 2486065"/>
              <a:gd name="connsiteY0" fmla="*/ 6005610 h 6005610"/>
              <a:gd name="connsiteX1" fmla="*/ 0 w 2486065"/>
              <a:gd name="connsiteY1" fmla="*/ 5636922 h 6005610"/>
              <a:gd name="connsiteX2" fmla="*/ 1609509 w 2486065"/>
              <a:gd name="connsiteY2" fmla="*/ 367752 h 6005610"/>
              <a:gd name="connsiteX3" fmla="*/ 1847089 w 2486065"/>
              <a:gd name="connsiteY3" fmla="*/ 33656 h 6005610"/>
              <a:gd name="connsiteX4" fmla="*/ 2486065 w 2486065"/>
              <a:gd name="connsiteY4" fmla="*/ 0 h 6005610"/>
              <a:gd name="connsiteX5" fmla="*/ 2316666 w 2486065"/>
              <a:gd name="connsiteY5" fmla="*/ 185545 h 6005610"/>
              <a:gd name="connsiteX6" fmla="*/ 12261 w 2486065"/>
              <a:gd name="connsiteY6" fmla="*/ 5889372 h 6005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6065" h="6005610">
                <a:moveTo>
                  <a:pt x="9323" y="6005610"/>
                </a:moveTo>
                <a:lnTo>
                  <a:pt x="0" y="5636922"/>
                </a:lnTo>
                <a:cubicBezTo>
                  <a:pt x="0" y="3685103"/>
                  <a:pt x="593349" y="1871867"/>
                  <a:pt x="1609509" y="367752"/>
                </a:cubicBezTo>
                <a:lnTo>
                  <a:pt x="1847089" y="33656"/>
                </a:lnTo>
                <a:lnTo>
                  <a:pt x="2486065" y="0"/>
                </a:lnTo>
                <a:lnTo>
                  <a:pt x="2316666" y="185545"/>
                </a:lnTo>
                <a:cubicBezTo>
                  <a:pt x="972893" y="1727510"/>
                  <a:pt x="122691" y="3710853"/>
                  <a:pt x="12261" y="5889372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8643144" y="5533626"/>
            <a:ext cx="3432176" cy="624840"/>
          </a:xfrm>
        </p:spPr>
        <p:txBody>
          <a:bodyPr lIns="90170" tIns="0" rIns="90170" bIns="46990" anchor="t" anchorCtr="0">
            <a:normAutofit/>
          </a:bodyPr>
          <a:lstStyle>
            <a:lvl1pPr algn="ctr">
              <a:defRPr sz="2400" b="0" u="none" strike="noStrike" kern="1200" cap="none" spc="300" normalizeH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5" name="组合 14"/>
          <p:cNvGrpSpPr/>
          <p:nvPr>
            <p:custDataLst>
              <p:tags r:id="rId8"/>
            </p:custDataLst>
          </p:nvPr>
        </p:nvGrpSpPr>
        <p:grpSpPr>
          <a:xfrm>
            <a:off x="11131857" y="6164014"/>
            <a:ext cx="837019" cy="553673"/>
            <a:chOff x="11131857" y="6164014"/>
            <a:chExt cx="837019" cy="553673"/>
          </a:xfrm>
        </p:grpSpPr>
        <p:sp>
          <p:nvSpPr>
            <p:cNvPr id="8" name="椭圆 7"/>
            <p:cNvSpPr/>
            <p:nvPr userDrawn="1">
              <p:custDataLst>
                <p:tags r:id="rId9"/>
              </p:custDataLst>
            </p:nvPr>
          </p:nvSpPr>
          <p:spPr>
            <a:xfrm>
              <a:off x="11415203" y="6164014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9" name="椭圆 8"/>
            <p:cNvSpPr/>
            <p:nvPr userDrawn="1">
              <p:custDataLst>
                <p:tags r:id="rId10"/>
              </p:custDataLst>
            </p:nvPr>
          </p:nvSpPr>
          <p:spPr>
            <a:xfrm>
              <a:off x="11131857" y="6440850"/>
              <a:ext cx="261311" cy="2613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11"/>
              </p:custDataLst>
            </p:nvPr>
          </p:nvSpPr>
          <p:spPr>
            <a:xfrm rot="900000">
              <a:off x="11510895" y="6259362"/>
              <a:ext cx="414807" cy="217958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12"/>
            </p:custDataLst>
          </p:nvPr>
        </p:nvGrpSpPr>
        <p:grpSpPr>
          <a:xfrm>
            <a:off x="159828" y="155002"/>
            <a:ext cx="702781" cy="664490"/>
            <a:chOff x="159828" y="155002"/>
            <a:chExt cx="702781" cy="664490"/>
          </a:xfrm>
        </p:grpSpPr>
        <p:sp>
          <p:nvSpPr>
            <p:cNvPr id="11" name="椭圆 10"/>
            <p:cNvSpPr/>
            <p:nvPr userDrawn="1">
              <p:custDataLst>
                <p:tags r:id="rId13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" name="椭圆 11"/>
            <p:cNvSpPr/>
            <p:nvPr userDrawn="1">
              <p:custDataLst>
                <p:tags r:id="rId14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3" name="任意多边形: 形状 12"/>
            <p:cNvSpPr/>
            <p:nvPr userDrawn="1">
              <p:custDataLst>
                <p:tags r:id="rId15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任意多边形: 形状 13"/>
            <p:cNvSpPr/>
            <p:nvPr userDrawn="1">
              <p:custDataLst>
                <p:tags r:id="rId16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椭圆 9"/>
          <p:cNvSpPr/>
          <p:nvPr>
            <p:custDataLst>
              <p:tags r:id="rId10"/>
            </p:custDataLst>
          </p:nvPr>
        </p:nvSpPr>
        <p:spPr>
          <a:xfrm>
            <a:off x="11415203" y="6164014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椭圆 10"/>
          <p:cNvSpPr/>
          <p:nvPr>
            <p:custDataLst>
              <p:tags r:id="rId11"/>
            </p:custDataLst>
          </p:nvPr>
        </p:nvSpPr>
        <p:spPr>
          <a:xfrm>
            <a:off x="11131857" y="6440850"/>
            <a:ext cx="261311" cy="26131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2" name="任意多边形: 形状 11"/>
          <p:cNvSpPr/>
          <p:nvPr>
            <p:custDataLst>
              <p:tags r:id="rId12"/>
            </p:custDataLst>
          </p:nvPr>
        </p:nvSpPr>
        <p:spPr>
          <a:xfrm rot="900000">
            <a:off x="11510895" y="6259362"/>
            <a:ext cx="414807" cy="217958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椭圆 12"/>
          <p:cNvSpPr/>
          <p:nvPr>
            <p:custDataLst>
              <p:tags r:id="rId13"/>
            </p:custDataLst>
          </p:nvPr>
        </p:nvSpPr>
        <p:spPr>
          <a:xfrm>
            <a:off x="159828" y="155002"/>
            <a:ext cx="553673" cy="5536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椭圆 13"/>
          <p:cNvSpPr/>
          <p:nvPr>
            <p:custDataLst>
              <p:tags r:id="rId14"/>
            </p:custDataLst>
          </p:nvPr>
        </p:nvSpPr>
        <p:spPr>
          <a:xfrm>
            <a:off x="713501" y="670384"/>
            <a:ext cx="149108" cy="149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任意多边形: 形状 14"/>
          <p:cNvSpPr/>
          <p:nvPr>
            <p:custDataLst>
              <p:tags r:id="rId15"/>
            </p:custDataLst>
          </p:nvPr>
        </p:nvSpPr>
        <p:spPr>
          <a:xfrm rot="900000">
            <a:off x="286134" y="221923"/>
            <a:ext cx="392998" cy="206927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6" name="任意多边形: 形状 15"/>
          <p:cNvSpPr/>
          <p:nvPr>
            <p:custDataLst>
              <p:tags r:id="rId16"/>
            </p:custDataLst>
          </p:nvPr>
        </p:nvSpPr>
        <p:spPr>
          <a:xfrm rot="16200000">
            <a:off x="141178" y="382228"/>
            <a:ext cx="316495" cy="150880"/>
          </a:xfrm>
          <a:custGeom>
            <a:avLst/>
            <a:gdLst>
              <a:gd name="connsiteX0" fmla="*/ 242904 w 517278"/>
              <a:gd name="connsiteY0" fmla="*/ 0 h 252403"/>
              <a:gd name="connsiteX1" fmla="*/ 514117 w 517278"/>
              <a:gd name="connsiteY1" fmla="*/ 221045 h 252403"/>
              <a:gd name="connsiteX2" fmla="*/ 517278 w 517278"/>
              <a:gd name="connsiteY2" fmla="*/ 252403 h 252403"/>
              <a:gd name="connsiteX3" fmla="*/ 492449 w 517278"/>
              <a:gd name="connsiteY3" fmla="*/ 206659 h 252403"/>
              <a:gd name="connsiteX4" fmla="*/ 219287 w 517278"/>
              <a:gd name="connsiteY4" fmla="*/ 61420 h 252403"/>
              <a:gd name="connsiteX5" fmla="*/ 35104 w 517278"/>
              <a:gd name="connsiteY5" fmla="*/ 117680 h 252403"/>
              <a:gd name="connsiteX6" fmla="*/ 0 w 517278"/>
              <a:gd name="connsiteY6" fmla="*/ 146644 h 252403"/>
              <a:gd name="connsiteX7" fmla="*/ 13347 w 517278"/>
              <a:gd name="connsiteY7" fmla="*/ 122055 h 252403"/>
              <a:gd name="connsiteX8" fmla="*/ 242904 w 517278"/>
              <a:gd name="connsiteY8" fmla="*/ 0 h 25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78" h="252403">
                <a:moveTo>
                  <a:pt x="242904" y="0"/>
                </a:moveTo>
                <a:cubicBezTo>
                  <a:pt x="376686" y="0"/>
                  <a:pt x="488303" y="94895"/>
                  <a:pt x="514117" y="221045"/>
                </a:cubicBezTo>
                <a:lnTo>
                  <a:pt x="517278" y="252403"/>
                </a:lnTo>
                <a:lnTo>
                  <a:pt x="492449" y="206659"/>
                </a:lnTo>
                <a:cubicBezTo>
                  <a:pt x="433250" y="119032"/>
                  <a:pt x="332996" y="61420"/>
                  <a:pt x="219287" y="61420"/>
                </a:cubicBezTo>
                <a:cubicBezTo>
                  <a:pt x="151062" y="61420"/>
                  <a:pt x="87680" y="82161"/>
                  <a:pt x="35104" y="117680"/>
                </a:cubicBezTo>
                <a:lnTo>
                  <a:pt x="0" y="146644"/>
                </a:lnTo>
                <a:lnTo>
                  <a:pt x="13347" y="122055"/>
                </a:lnTo>
                <a:cubicBezTo>
                  <a:pt x="63096" y="48416"/>
                  <a:pt x="147346" y="0"/>
                  <a:pt x="2429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>
            <p:custDataLst>
              <p:tags r:id="rId2"/>
            </p:custDataLst>
          </p:nvPr>
        </p:nvSpPr>
        <p:spPr>
          <a:xfrm>
            <a:off x="-7220" y="0"/>
            <a:ext cx="12210053" cy="6858000"/>
          </a:xfrm>
          <a:custGeom>
            <a:avLst/>
            <a:gdLst>
              <a:gd name="connsiteX0" fmla="*/ 4501139 w 12210053"/>
              <a:gd name="connsiteY0" fmla="*/ 0 h 6858000"/>
              <a:gd name="connsiteX1" fmla="*/ 7170056 w 12210053"/>
              <a:gd name="connsiteY1" fmla="*/ 0 h 6858000"/>
              <a:gd name="connsiteX2" fmla="*/ 8525381 w 12210053"/>
              <a:gd name="connsiteY2" fmla="*/ 0 h 6858000"/>
              <a:gd name="connsiteX3" fmla="*/ 11020424 w 12210053"/>
              <a:gd name="connsiteY3" fmla="*/ 0 h 6858000"/>
              <a:gd name="connsiteX4" fmla="*/ 11754720 w 12210053"/>
              <a:gd name="connsiteY4" fmla="*/ 0 h 6858000"/>
              <a:gd name="connsiteX5" fmla="*/ 12188388 w 12210053"/>
              <a:gd name="connsiteY5" fmla="*/ 0 h 6858000"/>
              <a:gd name="connsiteX6" fmla="*/ 12210053 w 12210053"/>
              <a:gd name="connsiteY6" fmla="*/ 0 h 6858000"/>
              <a:gd name="connsiteX7" fmla="*/ 12210053 w 12210053"/>
              <a:gd name="connsiteY7" fmla="*/ 6858000 h 6858000"/>
              <a:gd name="connsiteX8" fmla="*/ 12195609 w 12210053"/>
              <a:gd name="connsiteY8" fmla="*/ 6858000 h 6858000"/>
              <a:gd name="connsiteX9" fmla="*/ 11754720 w 12210053"/>
              <a:gd name="connsiteY9" fmla="*/ 6858000 h 6858000"/>
              <a:gd name="connsiteX10" fmla="*/ 0 w 12210053"/>
              <a:gd name="connsiteY10" fmla="*/ 6858000 h 6858000"/>
              <a:gd name="connsiteX11" fmla="*/ 0 w 12210053"/>
              <a:gd name="connsiteY11" fmla="*/ 3410095 h 6858000"/>
              <a:gd name="connsiteX12" fmla="*/ 139305 w 12210053"/>
              <a:gd name="connsiteY12" fmla="*/ 3185048 h 6858000"/>
              <a:gd name="connsiteX13" fmla="*/ 4124311 w 12210053"/>
              <a:gd name="connsiteY13" fmla="*/ 1114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10053" h="6858000">
                <a:moveTo>
                  <a:pt x="4501139" y="0"/>
                </a:moveTo>
                <a:lnTo>
                  <a:pt x="7170056" y="0"/>
                </a:lnTo>
                <a:lnTo>
                  <a:pt x="8525381" y="0"/>
                </a:lnTo>
                <a:lnTo>
                  <a:pt x="11020424" y="0"/>
                </a:lnTo>
                <a:lnTo>
                  <a:pt x="11754720" y="0"/>
                </a:lnTo>
                <a:lnTo>
                  <a:pt x="12188388" y="0"/>
                </a:lnTo>
                <a:lnTo>
                  <a:pt x="12210053" y="0"/>
                </a:lnTo>
                <a:lnTo>
                  <a:pt x="12210053" y="6858000"/>
                </a:lnTo>
                <a:lnTo>
                  <a:pt x="12195609" y="6858000"/>
                </a:lnTo>
                <a:lnTo>
                  <a:pt x="11754720" y="6858000"/>
                </a:lnTo>
                <a:lnTo>
                  <a:pt x="0" y="6858000"/>
                </a:lnTo>
                <a:lnTo>
                  <a:pt x="0" y="3410095"/>
                </a:lnTo>
                <a:lnTo>
                  <a:pt x="139305" y="3185048"/>
                </a:lnTo>
                <a:cubicBezTo>
                  <a:pt x="1071631" y="1754607"/>
                  <a:pt x="2472558" y="657499"/>
                  <a:pt x="4124311" y="1114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>
            <p:custDataLst>
              <p:tags r:id="rId3"/>
            </p:custDataLst>
          </p:nvPr>
        </p:nvSpPr>
        <p:spPr>
          <a:xfrm>
            <a:off x="-7222" y="501985"/>
            <a:ext cx="3300774" cy="4937357"/>
          </a:xfrm>
          <a:custGeom>
            <a:avLst/>
            <a:gdLst>
              <a:gd name="connsiteX0" fmla="*/ 3300774 w 3300774"/>
              <a:gd name="connsiteY0" fmla="*/ 0 h 4937357"/>
              <a:gd name="connsiteX1" fmla="*/ 3047567 w 3300774"/>
              <a:gd name="connsiteY1" fmla="*/ 171931 h 4937357"/>
              <a:gd name="connsiteX2" fmla="*/ 41151 w 3300774"/>
              <a:gd name="connsiteY2" fmla="*/ 4733652 h 4937357"/>
              <a:gd name="connsiteX3" fmla="*/ 0 w 3300774"/>
              <a:gd name="connsiteY3" fmla="*/ 4937357 h 4937357"/>
              <a:gd name="connsiteX4" fmla="*/ 0 w 3300774"/>
              <a:gd name="connsiteY4" fmla="*/ 3189079 h 4937357"/>
              <a:gd name="connsiteX5" fmla="*/ 122651 w 3300774"/>
              <a:gd name="connsiteY5" fmla="*/ 2957158 h 4937357"/>
              <a:gd name="connsiteX6" fmla="*/ 3293407 w 3300774"/>
              <a:gd name="connsiteY6" fmla="*/ 3331 h 493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00774" h="4937357">
                <a:moveTo>
                  <a:pt x="3300774" y="0"/>
                </a:moveTo>
                <a:lnTo>
                  <a:pt x="3047567" y="171931"/>
                </a:lnTo>
                <a:cubicBezTo>
                  <a:pt x="1569876" y="1229299"/>
                  <a:pt x="477728" y="2845207"/>
                  <a:pt x="41151" y="4733652"/>
                </a:cubicBezTo>
                <a:lnTo>
                  <a:pt x="0" y="4937357"/>
                </a:lnTo>
                <a:lnTo>
                  <a:pt x="0" y="3189079"/>
                </a:lnTo>
                <a:lnTo>
                  <a:pt x="122651" y="2957158"/>
                </a:lnTo>
                <a:cubicBezTo>
                  <a:pt x="854377" y="1679878"/>
                  <a:pt x="1961414" y="645151"/>
                  <a:pt x="3293407" y="3331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" name="任意多边形: 形状 8"/>
          <p:cNvSpPr/>
          <p:nvPr>
            <p:custDataLst>
              <p:tags r:id="rId4"/>
            </p:custDataLst>
          </p:nvPr>
        </p:nvSpPr>
        <p:spPr>
          <a:xfrm>
            <a:off x="1126221" y="0"/>
            <a:ext cx="2982576" cy="1780608"/>
          </a:xfrm>
          <a:custGeom>
            <a:avLst/>
            <a:gdLst>
              <a:gd name="connsiteX0" fmla="*/ 2259484 w 2982576"/>
              <a:gd name="connsiteY0" fmla="*/ 0 h 1780608"/>
              <a:gd name="connsiteX1" fmla="*/ 2982576 w 2982576"/>
              <a:gd name="connsiteY1" fmla="*/ 0 h 1780608"/>
              <a:gd name="connsiteX2" fmla="*/ 2759284 w 2982576"/>
              <a:gd name="connsiteY2" fmla="*/ 70584 h 1780608"/>
              <a:gd name="connsiteX3" fmla="*/ 215886 w 2982576"/>
              <a:gd name="connsiteY3" fmla="*/ 1574780 h 1780608"/>
              <a:gd name="connsiteX4" fmla="*/ 0 w 2982576"/>
              <a:gd name="connsiteY4" fmla="*/ 1780608 h 1780608"/>
              <a:gd name="connsiteX5" fmla="*/ 152145 w 2982576"/>
              <a:gd name="connsiteY5" fmla="*/ 1604967 h 1780608"/>
              <a:gd name="connsiteX6" fmla="*/ 2210761 w 2982576"/>
              <a:gd name="connsiteY6" fmla="*/ 23567 h 1780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82576" h="1780608">
                <a:moveTo>
                  <a:pt x="2259484" y="0"/>
                </a:moveTo>
                <a:lnTo>
                  <a:pt x="2982576" y="0"/>
                </a:lnTo>
                <a:lnTo>
                  <a:pt x="2759284" y="70584"/>
                </a:lnTo>
                <a:cubicBezTo>
                  <a:pt x="1807493" y="395950"/>
                  <a:pt x="944402" y="912640"/>
                  <a:pt x="215886" y="1574780"/>
                </a:cubicBezTo>
                <a:lnTo>
                  <a:pt x="0" y="1780608"/>
                </a:lnTo>
                <a:lnTo>
                  <a:pt x="152145" y="1604967"/>
                </a:lnTo>
                <a:cubicBezTo>
                  <a:pt x="735809" y="962794"/>
                  <a:pt x="1432488" y="425187"/>
                  <a:pt x="2210761" y="2356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1" y="669322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grpSp>
        <p:nvGrpSpPr>
          <p:cNvPr id="12" name="组合 11"/>
          <p:cNvGrpSpPr/>
          <p:nvPr>
            <p:custDataLst>
              <p:tags r:id="rId8"/>
            </p:custDataLst>
          </p:nvPr>
        </p:nvGrpSpPr>
        <p:grpSpPr>
          <a:xfrm>
            <a:off x="260223" y="6009170"/>
            <a:ext cx="702781" cy="664490"/>
            <a:chOff x="159828" y="155002"/>
            <a:chExt cx="702781" cy="664490"/>
          </a:xfrm>
        </p:grpSpPr>
        <p:sp>
          <p:nvSpPr>
            <p:cNvPr id="13" name="椭圆 12"/>
            <p:cNvSpPr/>
            <p:nvPr userDrawn="1">
              <p:custDataLst>
                <p:tags r:id="rId9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 userDrawn="1">
              <p:custDataLst>
                <p:tags r:id="rId10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11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12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lIns="90000" tIns="46800" rIns="90000" bIns="46800"/>
          <a:lstStyle>
            <a:lvl1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7"/>
            </p:custDataLst>
          </p:nvPr>
        </p:nvGrpSpPr>
        <p:grpSpPr>
          <a:xfrm>
            <a:off x="11310600" y="66337"/>
            <a:ext cx="702781" cy="664490"/>
            <a:chOff x="159828" y="155002"/>
            <a:chExt cx="702781" cy="664490"/>
          </a:xfrm>
        </p:grpSpPr>
        <p:sp>
          <p:nvSpPr>
            <p:cNvPr id="8" name="椭圆 7"/>
            <p:cNvSpPr/>
            <p:nvPr userDrawn="1">
              <p:custDataLst>
                <p:tags r:id="rId8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9" name="椭圆 8"/>
            <p:cNvSpPr/>
            <p:nvPr userDrawn="1">
              <p:custDataLst>
                <p:tags r:id="rId9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10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1" name="任意多边形: 形状 10"/>
            <p:cNvSpPr/>
            <p:nvPr userDrawn="1">
              <p:custDataLst>
                <p:tags r:id="rId11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2"/>
            </p:custDataLst>
          </p:nvPr>
        </p:nvGrpSpPr>
        <p:grpSpPr>
          <a:xfrm>
            <a:off x="260223" y="6009170"/>
            <a:ext cx="702781" cy="664490"/>
            <a:chOff x="159828" y="155002"/>
            <a:chExt cx="702781" cy="664490"/>
          </a:xfrm>
        </p:grpSpPr>
        <p:sp>
          <p:nvSpPr>
            <p:cNvPr id="13" name="椭圆 12"/>
            <p:cNvSpPr/>
            <p:nvPr userDrawn="1">
              <p:custDataLst>
                <p:tags r:id="rId13"/>
              </p:custDataLst>
            </p:nvPr>
          </p:nvSpPr>
          <p:spPr>
            <a:xfrm>
              <a:off x="159828" y="155002"/>
              <a:ext cx="553673" cy="553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 userDrawn="1">
              <p:custDataLst>
                <p:tags r:id="rId14"/>
              </p:custDataLst>
            </p:nvPr>
          </p:nvSpPr>
          <p:spPr>
            <a:xfrm>
              <a:off x="713501" y="670384"/>
              <a:ext cx="149108" cy="1491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15"/>
              </p:custDataLst>
            </p:nvPr>
          </p:nvSpPr>
          <p:spPr>
            <a:xfrm rot="900000">
              <a:off x="286134" y="221923"/>
              <a:ext cx="392998" cy="206927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16"/>
              </p:custDataLst>
            </p:nvPr>
          </p:nvSpPr>
          <p:spPr>
            <a:xfrm rot="16200000">
              <a:off x="141178" y="382228"/>
              <a:ext cx="316495" cy="150880"/>
            </a:xfrm>
            <a:custGeom>
              <a:avLst/>
              <a:gdLst>
                <a:gd name="connsiteX0" fmla="*/ 242904 w 517278"/>
                <a:gd name="connsiteY0" fmla="*/ 0 h 252403"/>
                <a:gd name="connsiteX1" fmla="*/ 514117 w 517278"/>
                <a:gd name="connsiteY1" fmla="*/ 221045 h 252403"/>
                <a:gd name="connsiteX2" fmla="*/ 517278 w 517278"/>
                <a:gd name="connsiteY2" fmla="*/ 252403 h 252403"/>
                <a:gd name="connsiteX3" fmla="*/ 492449 w 517278"/>
                <a:gd name="connsiteY3" fmla="*/ 206659 h 252403"/>
                <a:gd name="connsiteX4" fmla="*/ 219287 w 517278"/>
                <a:gd name="connsiteY4" fmla="*/ 61420 h 252403"/>
                <a:gd name="connsiteX5" fmla="*/ 35104 w 517278"/>
                <a:gd name="connsiteY5" fmla="*/ 117680 h 252403"/>
                <a:gd name="connsiteX6" fmla="*/ 0 w 517278"/>
                <a:gd name="connsiteY6" fmla="*/ 146644 h 252403"/>
                <a:gd name="connsiteX7" fmla="*/ 13347 w 517278"/>
                <a:gd name="connsiteY7" fmla="*/ 122055 h 252403"/>
                <a:gd name="connsiteX8" fmla="*/ 242904 w 517278"/>
                <a:gd name="connsiteY8" fmla="*/ 0 h 2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7278" h="252403">
                  <a:moveTo>
                    <a:pt x="242904" y="0"/>
                  </a:moveTo>
                  <a:cubicBezTo>
                    <a:pt x="376686" y="0"/>
                    <a:pt x="488303" y="94895"/>
                    <a:pt x="514117" y="221045"/>
                  </a:cubicBezTo>
                  <a:lnTo>
                    <a:pt x="517278" y="252403"/>
                  </a:lnTo>
                  <a:lnTo>
                    <a:pt x="492449" y="206659"/>
                  </a:lnTo>
                  <a:cubicBezTo>
                    <a:pt x="433250" y="119032"/>
                    <a:pt x="332996" y="61420"/>
                    <a:pt x="219287" y="61420"/>
                  </a:cubicBezTo>
                  <a:cubicBezTo>
                    <a:pt x="151062" y="61420"/>
                    <a:pt x="87680" y="82161"/>
                    <a:pt x="35104" y="117680"/>
                  </a:cubicBezTo>
                  <a:lnTo>
                    <a:pt x="0" y="146644"/>
                  </a:lnTo>
                  <a:lnTo>
                    <a:pt x="13347" y="122055"/>
                  </a:lnTo>
                  <a:cubicBezTo>
                    <a:pt x="63096" y="48416"/>
                    <a:pt x="147346" y="0"/>
                    <a:pt x="242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97.xml"/><Relationship Id="rId23" Type="http://schemas.openxmlformats.org/officeDocument/2006/relationships/tags" Target="../tags/tag196.xml"/><Relationship Id="rId22" Type="http://schemas.openxmlformats.org/officeDocument/2006/relationships/tags" Target="../tags/tag195.xml"/><Relationship Id="rId21" Type="http://schemas.openxmlformats.org/officeDocument/2006/relationships/tags" Target="../tags/tag194.xml"/><Relationship Id="rId20" Type="http://schemas.openxmlformats.org/officeDocument/2006/relationships/tags" Target="../tags/tag193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92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9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0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1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tags" Target="../tags/tag212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3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21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0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20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3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05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Threejs</a:t>
            </a:r>
            <a:r>
              <a:rPr lang="zh-CN" altLang="en-US"/>
              <a:t>讲解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主讲人：杨新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r"/>
            <a:r>
              <a:t>三大组件之</a:t>
            </a:r>
            <a:r>
              <a:t>渲染器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var renderer = new THREE.WebGLRenderer();</a:t>
            </a:r>
            <a:endParaRPr lang="en-US" altLang="zh-CN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altLang="zh-CN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renderer.setSize(window.innerWidth, window.innerHeight);</a:t>
            </a:r>
            <a:endParaRPr lang="en-US" altLang="zh-CN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altLang="zh-CN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document.body.appendChild(renderer.domElement);</a:t>
            </a:r>
            <a:endParaRPr lang="en-US" altLang="zh-CN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altLang="zh-CN"/>
              <a:t>...</a:t>
            </a:r>
            <a:endParaRPr lang="en-US" altLang="zh-CN"/>
          </a:p>
          <a:p>
            <a:pPr marL="0" indent="0">
              <a:buNone/>
            </a:pPr>
            <a:r>
              <a:t>渲染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renderer.render(scene, camera);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requestAnimationFrame（）周期性渲染（渲染循环），稳定的渲染频率</a:t>
            </a:r>
            <a:endParaRPr>
              <a:sym typeface="+mn-ea"/>
            </a:endParaRPr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注意，渲染器renderer的domElement元素，表示渲染器中的画布，所有的渲染都是画在domElement上的，所以这里的appendChild表示将这个domElement挂接在body下面，这样渲染的结果就能够在页面中显示了。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rPr lang="en-US" altLang="zh-CN"/>
              <a:t>threejs</a:t>
            </a:r>
            <a:r>
              <a:t>中的几何体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0000"/>
          </a:bodyPr>
          <a:p>
            <a:pPr marL="0" indent="0">
              <a:buNone/>
            </a:pPr>
            <a:endParaRPr sz="2300"/>
          </a:p>
          <a:p>
            <a:pPr marL="0" indent="0">
              <a:buNone/>
            </a:pPr>
            <a:r>
              <a:rPr lang="en-US" altLang="zh-CN" sz="2300" b="1">
                <a:sym typeface="+mn-ea"/>
              </a:rPr>
              <a:t>BufferGeometry</a:t>
            </a:r>
            <a:r>
              <a:rPr lang="en-US" altLang="zh-CN" sz="2300">
                <a:sym typeface="+mn-ea"/>
              </a:rPr>
              <a:t>   是面片、线或点几何体的有效表述。包括顶点位置，面片索引、法相量、颜色值、UV 坐标和自定义缓存属性值</a:t>
            </a:r>
            <a:endParaRPr lang="en-US" altLang="zh-CN" sz="2300">
              <a:sym typeface="+mn-ea"/>
            </a:endParaRPr>
          </a:p>
          <a:p>
            <a:pPr marL="0" indent="0">
              <a:buNone/>
            </a:pPr>
            <a:r>
              <a:rPr lang="en-US" altLang="zh-CN" sz="2300" b="1">
                <a:sym typeface="+mn-ea"/>
              </a:rPr>
              <a:t>Geometry</a:t>
            </a:r>
            <a:r>
              <a:rPr lang="en-US" altLang="zh-CN" sz="2300">
                <a:sym typeface="+mn-ea"/>
              </a:rPr>
              <a:t>  是对 BufferGeometry 的</a:t>
            </a:r>
            <a:r>
              <a:rPr sz="2300">
                <a:sym typeface="+mn-ea"/>
              </a:rPr>
              <a:t>友好</a:t>
            </a:r>
            <a:r>
              <a:rPr lang="en-US" altLang="zh-CN" sz="2300">
                <a:sym typeface="+mn-ea"/>
              </a:rPr>
              <a:t>替代</a:t>
            </a:r>
            <a:r>
              <a:rPr sz="2300">
                <a:sym typeface="+mn-ea"/>
              </a:rPr>
              <a:t>，更容易读写，但是运行效率不如它</a:t>
            </a:r>
            <a:endParaRPr sz="2300">
              <a:sym typeface="+mn-ea"/>
            </a:endParaRPr>
          </a:p>
          <a:p>
            <a:pPr marL="0" indent="0">
              <a:buNone/>
            </a:pPr>
            <a:endParaRPr sz="2300"/>
          </a:p>
          <a:p>
            <a:pPr marL="0" indent="0">
              <a:buNone/>
            </a:pPr>
            <a:r>
              <a:rPr sz="2300"/>
              <a:t>二维几何体</a:t>
            </a:r>
            <a:r>
              <a:rPr lang="en-US" altLang="zh-CN" sz="2300"/>
              <a:t>:</a:t>
            </a:r>
            <a:r>
              <a:rPr sz="2300"/>
              <a:t>平面，圆</a:t>
            </a:r>
            <a:r>
              <a:rPr lang="en-US" altLang="zh-CN" sz="2300"/>
              <a:t>...</a:t>
            </a:r>
            <a:endParaRPr lang="en-US" altLang="zh-CN" sz="2300"/>
          </a:p>
          <a:p>
            <a:pPr marL="0" indent="0">
              <a:buNone/>
            </a:pPr>
            <a:r>
              <a:rPr sz="2300"/>
              <a:t>三维几何体</a:t>
            </a:r>
            <a:r>
              <a:rPr lang="en-US" altLang="zh-CN" sz="2300"/>
              <a:t>:</a:t>
            </a:r>
            <a:r>
              <a:rPr sz="2300"/>
              <a:t>正方体，圆柱，球体，椎体</a:t>
            </a:r>
            <a:r>
              <a:rPr lang="en-US" altLang="zh-CN" sz="2300"/>
              <a:t>...</a:t>
            </a:r>
            <a:endParaRPr lang="en-US" altLang="zh-CN" sz="2300"/>
          </a:p>
          <a:p>
            <a:pPr marL="0" indent="0">
              <a:buNone/>
            </a:pPr>
            <a:r>
              <a:rPr sz="2300"/>
              <a:t>边缘几何体  </a:t>
            </a:r>
            <a:r>
              <a:rPr lang="en-US" altLang="zh-CN" sz="2300"/>
              <a:t>EdgesGeometry</a:t>
            </a:r>
            <a:endParaRPr lang="en-US" altLang="zh-CN" sz="2300"/>
          </a:p>
          <a:p>
            <a:pPr marL="0" indent="0">
              <a:buNone/>
            </a:pPr>
            <a:r>
              <a:rPr sz="2300"/>
              <a:t>管道几何体</a:t>
            </a:r>
            <a:endParaRPr sz="2300"/>
          </a:p>
          <a:p>
            <a:pPr marL="0" indent="0">
              <a:buNone/>
            </a:pPr>
            <a:r>
              <a:rPr sz="2300"/>
              <a:t>线</a:t>
            </a:r>
            <a:endParaRPr lang="en-US" altLang="zh-CN" sz="2300"/>
          </a:p>
          <a:p>
            <a:pPr marL="0" indent="0">
              <a:buNone/>
            </a:pPr>
            <a:r>
              <a:rPr sz="2300"/>
              <a:t>二维线段曲线</a:t>
            </a:r>
            <a:endParaRPr sz="2300"/>
          </a:p>
          <a:p>
            <a:pPr marL="0" indent="0">
              <a:buNone/>
            </a:pPr>
            <a:r>
              <a:rPr sz="2300"/>
              <a:t>http://www.yanhuangxueyuan.com/threejs/examples/?q=line#webgl_lines_colors</a:t>
            </a:r>
            <a:endParaRPr sz="2300"/>
          </a:p>
          <a:p>
            <a:pPr marL="0" indent="0">
              <a:buNone/>
            </a:pPr>
            <a:r>
              <a:rPr sz="2300"/>
              <a:t>样条曲线     http://www.yanhuangxueyuan.com/threejs/examples/?q=line#webgl_geometry_spline_editor</a:t>
            </a:r>
            <a:endParaRPr sz="2300"/>
          </a:p>
          <a:p>
            <a:pPr marL="0" indent="0">
              <a:buNone/>
            </a:pPr>
            <a:r>
              <a:rPr sz="2300"/>
              <a:t>三维文本</a:t>
            </a:r>
            <a:endParaRPr lang="en-US" altLang="zh-CN" sz="2300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t>网格数据（</a:t>
            </a:r>
            <a:r>
              <a:rPr lang="en-US" altLang="zh-CN"/>
              <a:t>mesh</a:t>
            </a:r>
            <a: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solidFill>
              <a:schemeClr val="accent3">
                <a:lumMod val="75000"/>
              </a:schemeClr>
            </a:solidFill>
          </a:ln>
        </p:spPr>
        <p:txBody>
          <a:bodyPr>
            <a:normAutofit fontScale="90000" lnSpcReduction="20000"/>
          </a:bodyPr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一个三维模型Mesh是由一个几何体加上材质所构成的，几何体决定了模型的几何形状，材质决定了模型的外观属性，一个简单的理解就是一个西瓜的瓤</a:t>
            </a:r>
            <a:r>
              <a:rPr lang="en-US" altLang="zh-CN"/>
              <a:t>(ráng)</a:t>
            </a:r>
            <a:r>
              <a:rPr lang="zh-CN" altLang="en-US"/>
              <a:t>决定了它的大小和圆扁，而西瓜皮决定了它外表啥样。</a:t>
            </a:r>
            <a:endParaRPr lang="zh-CN" altLang="en-US"/>
          </a:p>
          <a:p>
            <a:pPr marL="914400" lvl="2" indent="0">
              <a:buNone/>
            </a:pPr>
            <a:r>
              <a:rPr>
                <a:ln>
                  <a:noFill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sym typeface="+mn-ea"/>
              </a:rPr>
              <a:t>var geometry = new THREE.CubeGeometry(1,1,1); </a:t>
            </a:r>
            <a:endParaRPr lang="zh-CN" altLang="en-US">
              <a:ln>
                <a:noFill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914400" lvl="2" indent="0">
              <a:buNone/>
            </a:pPr>
            <a:r>
              <a:rPr>
                <a:ln>
                  <a:noFill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sym typeface="+mn-ea"/>
              </a:rPr>
              <a:t>var material = new THREE.MeshBasicMaterial({color: 0x00ff00});</a:t>
            </a:r>
            <a:endParaRPr lang="zh-CN" altLang="en-US">
              <a:ln>
                <a:noFill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914400" lvl="2" indent="0">
              <a:buNone/>
            </a:pPr>
            <a:r>
              <a:rPr>
                <a:ln>
                  <a:noFill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sym typeface="+mn-ea"/>
              </a:rPr>
              <a:t>var cube = new THREE.Mesh(geometry, material); </a:t>
            </a:r>
            <a:endParaRPr lang="zh-CN" altLang="en-US">
              <a:ln>
                <a:noFill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常用方法及属性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position</a:t>
            </a:r>
            <a:r>
              <a:rPr lang="zh-CN" altLang="en-US"/>
              <a:t>  translateX</a:t>
            </a:r>
            <a:r>
              <a:rPr lang="en-US" altLang="zh-CN"/>
              <a:t>(float)  translateOnAxis ( axis , distance )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rotation </a:t>
            </a:r>
            <a:r>
              <a:rPr lang="zh-CN" altLang="en-US"/>
              <a:t> rotateZ</a:t>
            </a:r>
            <a:r>
              <a:rPr lang="en-US" altLang="zh-CN"/>
              <a:t>(rad)   rotateOnAxis ( axis , angle )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scale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rPr lang="zh-CN" altLang="en-US"/>
              <a:t>材质与纹理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 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3200" y="386080"/>
            <a:ext cx="6705600" cy="60864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t>光源（</a:t>
            </a:r>
            <a:r>
              <a:rPr lang="en-US" altLang="zh-CN"/>
              <a:t>light</a:t>
            </a:r>
            <a: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三维场景中其实和现实世界一样，如果没有光，那么其实我们看不到任何东西。灯光和阴影最终会反应在视觉明暗对比，从而加强三维物体的立体感。threejs中一般常见的光源有环境光、平行光、点光、聚光灯光源等。</a:t>
            </a:r>
            <a:endParaRPr lang="zh-CN" altLang="en-US"/>
          </a:p>
          <a:p>
            <a:r>
              <a:rPr lang="zh-CN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pointLight = new THREE.PointLight(0xffffff, 0.6)</a:t>
            </a:r>
            <a:r>
              <a:rPr lang="zh-CN" altLang="en-US"/>
              <a:t>;</a:t>
            </a:r>
            <a:endParaRPr lang="zh-CN" altLang="en-US"/>
          </a:p>
        </p:txBody>
      </p:sp>
      <p:pic>
        <p:nvPicPr>
          <p:cNvPr id="4" name="图片 3" descr="threejs32ligh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6340" y="3246755"/>
            <a:ext cx="5981700" cy="20383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t>外部模型加载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pPr marL="0" indent="0">
              <a:buNone/>
            </a:pP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模型本质上就是顶点、材质等数据</a:t>
            </a:r>
            <a:endParaRPr lang="zh-CN" altLang="en-US"/>
          </a:p>
          <a:p>
            <a:r>
              <a:rPr lang="zh-CN" altLang="en-US"/>
              <a:t>几何体顶点数据</a:t>
            </a:r>
            <a:endParaRPr lang="zh-CN" altLang="en-US"/>
          </a:p>
          <a:p>
            <a:r>
              <a:rPr lang="zh-CN" altLang="en-US"/>
              <a:t>模型的材质信息，比如颜色、贴图路径，颜色、透明度</a:t>
            </a:r>
            <a:endParaRPr lang="zh-CN" altLang="en-US"/>
          </a:p>
          <a:p>
            <a:r>
              <a:rPr lang="zh-CN" altLang="en-US"/>
              <a:t>骨骼动画</a:t>
            </a:r>
            <a:endParaRPr lang="zh-CN" altLang="en-US"/>
          </a:p>
          <a:p>
            <a:r>
              <a:rPr lang="zh-CN" altLang="en-US"/>
              <a:t>光照信息</a:t>
            </a:r>
            <a:endParaRPr lang="zh-CN" altLang="en-US"/>
          </a:p>
          <a:p>
            <a:r>
              <a:rPr lang="zh-CN" altLang="en-US"/>
              <a:t>相机信息</a:t>
            </a:r>
            <a:endParaRPr lang="zh-CN" altLang="en-US"/>
          </a:p>
          <a:p>
            <a:r>
              <a:rPr lang="en-US" altLang="zh-CN"/>
              <a:t>...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推荐使用glTF（gl传输格式），传输效率非常高，且加载速度非常快</a:t>
            </a:r>
            <a:endParaRPr lang="zh-CN" altLang="en-US"/>
          </a:p>
          <a:p>
            <a:r>
              <a:rPr lang="zh-CN" altLang="en-US"/>
              <a:t>公司编辑器导出的模型格式</a:t>
            </a:r>
            <a:endParaRPr lang="zh-CN" altLang="en-US"/>
          </a:p>
          <a:p>
            <a:r>
              <a:rPr lang="en-US" altLang="zh-CN"/>
              <a:t>.world   xml</a:t>
            </a:r>
            <a:r>
              <a:rPr lang="zh-CN" altLang="en-US"/>
              <a:t>格式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825" y="2046605"/>
            <a:ext cx="4781550" cy="3200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rPr lang="zh-CN" altLang="en-US"/>
              <a:t>创建动画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r>
              <a:rPr lang="en-US" altLang="zh-CN" b="1">
                <a:sym typeface="+mn-ea"/>
              </a:rPr>
              <a:t>1.</a:t>
            </a:r>
            <a:r>
              <a:rPr b="1">
                <a:sym typeface="+mn-ea"/>
              </a:rPr>
              <a:t>改变自身坐标，达到移动效果</a:t>
            </a:r>
            <a:endParaRPr lang="en-US" altLang="zh-CN" b="1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mesh.position.x-=1;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en-US" altLang="zh-CN" b="1">
                <a:sym typeface="+mn-ea"/>
              </a:rPr>
              <a:t>2.</a:t>
            </a:r>
            <a:r>
              <a:rPr b="1">
                <a:sym typeface="+mn-ea"/>
              </a:rPr>
              <a:t>使用动画引擎Tween.js来创建动画</a:t>
            </a:r>
            <a:endParaRPr b="1"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new TWEEN.Tween( mesh.position).to( { x: -400 }, 3000 ).repeat( Infinity ).start()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TWEEN.update();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TWEEN.Tween的构造函数接受的是要改变属性的对象，这里传入的是mesh的位置。Tween的任何一个函数返回的都是自身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tween</a:t>
            </a:r>
            <a:r>
              <a:rPr>
                <a:sym typeface="+mn-ea"/>
              </a:rPr>
              <a:t>.easing(TWEEN.Easing.easing函数.easing类型)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从哪里去往哪里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r"/>
            <a:r>
              <a:t>性能监测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/>
          </a:bodyPr>
          <a:p>
            <a:pPr marL="0" indent="0">
              <a:buNone/>
            </a:pPr>
            <a:endParaRPr lang="en-US" altLang="zh-CN"/>
          </a:p>
        </p:txBody>
      </p:sp>
      <p:sp>
        <p:nvSpPr>
          <p:cNvPr id="7" name="内容占位符 6"/>
          <p:cNvSpPr>
            <a:spLocks noGrp="1"/>
          </p:cNvSpPr>
          <p:nvPr>
            <p:ph sz="half" idx="2"/>
          </p:nvPr>
        </p:nvSpPr>
        <p:spPr/>
        <p:txBody>
          <a:bodyPr/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其中FPS表示：上一秒的帧数，这个值越大越好，一般都为60左右</a:t>
            </a:r>
            <a:r>
              <a:rPr>
                <a:sym typeface="+mn-ea"/>
              </a:rPr>
              <a:t>。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MS表示渲染一帧需要的毫秒数，这个数字是越小越好</a:t>
            </a:r>
            <a:r>
              <a:rPr>
                <a:sym typeface="+mn-ea"/>
              </a:rPr>
              <a:t>。</a:t>
            </a:r>
            <a:endParaRPr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0000" lnSpcReduction="10000"/>
          </a:bodyPr>
          <a:p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p>
            <a:r>
              <a:rPr lang="zh-CN" altLang="en-US"/>
              <a:t>通过dispose()来明确地废置geometry（几何体）或material（材质）</a:t>
            </a:r>
            <a:endParaRPr lang="zh-CN" altLang="en-US"/>
          </a:p>
          <a:p>
            <a:r>
              <a:rPr lang="zh-CN" altLang="en-US"/>
              <a:t>网格合并</a:t>
            </a:r>
            <a:endParaRPr lang="zh-CN" altLang="en-US"/>
          </a:p>
          <a:p>
            <a:r>
              <a:rPr lang="zh-CN" altLang="en-US"/>
              <a:t>降低模型的复杂度</a:t>
            </a:r>
            <a:endParaRPr lang="zh-CN" altLang="en-US"/>
          </a:p>
          <a:p>
            <a:r>
              <a:rPr lang="zh-CN" altLang="en-US"/>
              <a:t>纹理图片尺寸一定得是2的幂次方，并尽可能的小</a:t>
            </a:r>
            <a:endParaRPr lang="zh-CN" altLang="en-US"/>
          </a:p>
          <a:p>
            <a:r>
              <a:rPr lang="zh-CN" altLang="en-US"/>
              <a:t>学会使用clone()方法</a:t>
            </a:r>
            <a:endParaRPr lang="zh-CN" altLang="en-US"/>
          </a:p>
          <a:p>
            <a:r>
              <a:rPr lang="zh-CN" altLang="en-US"/>
              <a:t>少在requestAnimationFrame()动画下面执行操作，在需要渲染的时候再渲染</a:t>
            </a:r>
            <a:endParaRPr lang="zh-CN" altLang="en-US"/>
          </a:p>
          <a:p>
            <a:r>
              <a:rPr lang="en-US" altLang="zh-CN"/>
              <a:t>...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542415"/>
            <a:ext cx="1066800" cy="6400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655" y="1542415"/>
            <a:ext cx="891540" cy="5899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r"/>
            <a:r>
              <a:t>效果组合器（后期处理）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创建一个EffectComposer对象，然后在该对象上添加后期处理通道。</a:t>
            </a:r>
            <a:endParaRPr lang="zh-CN" altLang="en-US"/>
          </a:p>
          <a:p>
            <a:r>
              <a:rPr lang="zh-CN" altLang="en-US"/>
              <a:t>配置该对象，更改通道的一些属性，使它可以渲染我们的场景，</a:t>
            </a:r>
            <a:endParaRPr lang="zh-CN" altLang="en-US"/>
          </a:p>
          <a:p>
            <a:r>
              <a:rPr lang="zh-CN" altLang="en-US"/>
              <a:t>在render循环中，使用EffectComposer渲染场景、应用通道，并输出结果</a:t>
            </a:r>
            <a:endParaRPr lang="zh-CN" altLang="en-US"/>
          </a:p>
          <a:p>
            <a:endParaRPr lang="zh-CN" altLang="en-US"/>
          </a:p>
          <a:p/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引入配套的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shader</a:t>
            </a:r>
            <a:r>
              <a:rPr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与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render!!!</a:t>
            </a:r>
            <a:endParaRPr lang="en-US" altLang="zh-CN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EffectComposer效果组合器，每个通道会按照其加入EffectComposer的顺序执行。</a:t>
            </a:r>
            <a:endParaRPr lang="zh-CN" altLang="en-US"/>
          </a:p>
          <a:p>
            <a:r>
              <a:rPr lang="zh-CN" altLang="en-US"/>
              <a:t>RenderPass该通道在指定的场景和相机的基础上渲染出一个新的场景。一般在第一个加入到Composer中，它会渲染场景，但是不会将渲染结果输出到屏幕上。</a:t>
            </a:r>
            <a:endParaRPr lang="zh-CN" altLang="en-US"/>
          </a:p>
          <a:p>
            <a:r>
              <a:rPr lang="zh-CN" altLang="en-US"/>
              <a:t>ShaderPass使用该通道可以传入一个自定义的着色器，用来生成高级的、自定义的后期处理通道</a:t>
            </a:r>
            <a:endParaRPr lang="zh-CN" altLang="en-US"/>
          </a:p>
          <a:p>
            <a:r>
              <a:rPr lang="zh-CN" altLang="en-US"/>
              <a:t>BloomPass该通道会使明亮区域渗入较暗的区域，模拟相机照到过多亮光的情形</a:t>
            </a:r>
            <a:endParaRPr lang="zh-CN" altLang="en-US"/>
          </a:p>
          <a:p>
            <a:r>
              <a:rPr lang="zh-CN" altLang="en-US"/>
              <a:t>CopyShader它不会添加任何特殊效果，只是将最后一个通道的结果复制到屏幕上，BloomPass无法直接添加到屏幕上，需要借助这个Sh</a:t>
            </a:r>
            <a:r>
              <a:rPr lang="en-US" altLang="zh-CN"/>
              <a:t>ader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https://www.wellyyss.cn/ysThree/main/app.html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r"/>
            <a:r>
              <a:rPr lang="en-US" altLang="zh-CN">
                <a:sym typeface="+mn-ea"/>
              </a:rPr>
              <a:t>threejs</a:t>
            </a:r>
            <a:r>
              <a:rPr>
                <a:sym typeface="+mn-ea"/>
              </a:rPr>
              <a:t>是什么</a:t>
            </a:r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什么是threejs，很简单，你将它理解成three + js就可以了。three表示3D的意思，js表示javascript的意思。那么合起来，three.js就是使用javascript 来写3D程序的意思</a:t>
            </a:r>
            <a:r>
              <a:t>，然后在网页中显示出来</a:t>
            </a:r>
            <a:r>
              <a:rPr lang="en-US" altLang="zh-CN"/>
              <a:t>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Three.js是基于原生WebGL</a:t>
            </a:r>
            <a:r>
              <a:t>（是一种3D绘图协议）</a:t>
            </a:r>
            <a:r>
              <a:rPr lang="en-US" altLang="zh-CN"/>
              <a:t>封装运行的三维引擎</a:t>
            </a:r>
            <a:endParaRPr lang="en-US" altLang="zh-CN"/>
          </a:p>
          <a:p>
            <a:r>
              <a:rPr>
                <a:sym typeface="+mn-ea"/>
              </a:rPr>
              <a:t>http://carvisualizer.plus360degrees.com/threejs/</a:t>
            </a:r>
            <a:endParaRPr lang="zh-CN" altLang="en-US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8095" y="2297430"/>
            <a:ext cx="5059680" cy="22631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28675" y="952500"/>
            <a:ext cx="10533380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r"/>
            <a:r>
              <a:rPr lang="en-US" altLang="zh-CN"/>
              <a:t>threejs</a:t>
            </a:r>
            <a:r>
              <a:t>获取与学习</a:t>
            </a:r>
            <a:b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threejs</a:t>
            </a:r>
            <a:r>
              <a:t>中文文档</a:t>
            </a:r>
            <a:endParaRPr lang="zh-CN" altLang="en-US"/>
          </a:p>
          <a:p>
            <a:r>
              <a:rPr lang="zh-CN" altLang="en-US">
                <a:solidFill>
                  <a:schemeClr val="accent1"/>
                </a:solidFill>
              </a:rPr>
              <a:t>http://www.yanhuangxueyuan.com/threejs/docs/index.html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/>
              <a:t>threejs</a:t>
            </a:r>
            <a:r>
              <a:t>入门教程</a:t>
            </a:r>
            <a:endParaRPr lang="zh-CN" altLang="en-US"/>
          </a:p>
          <a:p>
            <a:r>
              <a:rPr lang="zh-CN" altLang="en-US">
                <a:solidFill>
                  <a:schemeClr val="accent1"/>
                </a:solidFill>
              </a:rPr>
              <a:t>http://www.yanhuangxueyuan.com/Three.js/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/>
              <a:t>threejs</a:t>
            </a:r>
            <a:r>
              <a:t>知识总结与简单示例</a:t>
            </a:r>
            <a:endParaRPr lang="zh-CN" altLang="en-US"/>
          </a:p>
          <a:p>
            <a:r>
              <a:rPr lang="zh-CN" altLang="en-US">
                <a:solidFill>
                  <a:schemeClr val="accent1"/>
                </a:solidFill>
              </a:rPr>
              <a:t>https://www.wellyyss.cn/ysThree/main/app.html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threejs</a:t>
            </a:r>
            <a:r>
              <a:rPr>
                <a:solidFill>
                  <a:schemeClr val="tx1"/>
                </a:solidFill>
              </a:rPr>
              <a:t>官网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accent1"/>
                </a:solidFill>
              </a:rPr>
              <a:t>https://threejs.org/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github链接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accent1"/>
                </a:solidFill>
              </a:rPr>
              <a:t>https://github.com/mrdoob/three.js</a:t>
            </a:r>
            <a:endParaRPr lang="zh-CN" altLang="en-US">
              <a:solidFill>
                <a:schemeClr val="accent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r"/>
            <a:r>
              <a:rPr lang="en-US" altLang="zh-CN"/>
              <a:t>threejs</a:t>
            </a:r>
            <a:r>
              <a:t>结构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579755" y="5435600"/>
            <a:ext cx="5334635" cy="238125"/>
          </a:xfrm>
        </p:spPr>
        <p:txBody>
          <a:bodyPr>
            <a:normAutofit fontScale="45000"/>
          </a:bodyPr>
          <a:p>
            <a:pPr marL="0" indent="0">
              <a:buNone/>
            </a:pP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4"/>
          </p:nvPr>
        </p:nvSpPr>
        <p:spPr>
          <a:xfrm>
            <a:off x="6253480" y="915035"/>
            <a:ext cx="5367655" cy="525653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zh-CN" altLang="en-US" sz="1800" b="1">
                <a:sym typeface="+mn-ea"/>
              </a:rPr>
              <a:t>场景（</a:t>
            </a:r>
            <a:r>
              <a:rPr lang="en-US" altLang="zh-CN" sz="1800" b="1">
                <a:sym typeface="+mn-ea"/>
              </a:rPr>
              <a:t>scene</a:t>
            </a:r>
            <a:r>
              <a:rPr lang="zh-CN" altLang="en-US" sz="1800" b="1">
                <a:sym typeface="+mn-ea"/>
              </a:rPr>
              <a:t>）</a:t>
            </a:r>
            <a:endParaRPr lang="zh-CN" altLang="en-US" sz="1800" b="1"/>
          </a:p>
          <a:p>
            <a:pPr marL="0" indent="0">
              <a:buNone/>
            </a:pPr>
            <a:r>
              <a:rPr lang="zh-CN" altLang="en-US">
                <a:sym typeface="+mn-ea"/>
              </a:rPr>
              <a:t>一般来说，大部分的渲染引擎都会有一个场景树形结构，用来表示整个三维场景。而这个结构的容器，一般我们称之为scene对象</a:t>
            </a:r>
            <a:endParaRPr lang="zh-CN" altLang="en-US"/>
          </a:p>
          <a:p>
            <a:pPr marL="0" indent="0">
              <a:buNone/>
            </a:pPr>
            <a:r>
              <a:rPr lang="zh-CN" altLang="en-US" sz="1800" b="1">
                <a:sym typeface="+mn-ea"/>
              </a:rPr>
              <a:t>相机（</a:t>
            </a:r>
            <a:r>
              <a:rPr lang="en-US" altLang="zh-CN" sz="1800" b="1">
                <a:sym typeface="+mn-ea"/>
              </a:rPr>
              <a:t>camera</a:t>
            </a:r>
            <a:r>
              <a:rPr lang="zh-CN" altLang="en-US" sz="1800" b="1">
                <a:sym typeface="+mn-ea"/>
              </a:rPr>
              <a:t>）</a:t>
            </a:r>
            <a:endParaRPr lang="zh-CN" altLang="en-US" sz="1800" b="1"/>
          </a:p>
          <a:p>
            <a:pPr marL="0" indent="0">
              <a:buNone/>
            </a:pPr>
            <a:r>
              <a:rPr lang="zh-CN" altLang="en-US">
                <a:sym typeface="+mn-ea"/>
              </a:rPr>
              <a:t>所谓相机就是一个视角的概念，在三维世界中，相机就代表了我们观察者的眼睛。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正交摄像机（OrthographicCamera）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透视摄像机（PerspectiveCamera）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 sz="1800" b="1">
                <a:sym typeface="+mn-ea"/>
              </a:rPr>
              <a:t>渲染器（</a:t>
            </a:r>
            <a:r>
              <a:rPr lang="en-US" altLang="zh-CN" sz="1800" b="1">
                <a:sym typeface="+mn-ea"/>
              </a:rPr>
              <a:t>renderer</a:t>
            </a:r>
            <a:r>
              <a:rPr lang="zh-CN" altLang="en-US" sz="1800" b="1">
                <a:sym typeface="+mn-ea"/>
              </a:rPr>
              <a:t>）</a:t>
            </a:r>
            <a:endParaRPr lang="zh-CN" altLang="en-US" sz="1800" b="1"/>
          </a:p>
          <a:p>
            <a:pPr marL="0" indent="0">
              <a:buNone/>
            </a:pPr>
            <a:r>
              <a:rPr lang="zh-CN" altLang="en-US">
                <a:sym typeface="+mn-ea"/>
              </a:rPr>
              <a:t>一般来说渲染引擎会有一个主渲染器，threejs中叫做renderer，一般来说最常用的就是webglrenderer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6" name="内容占位符 5" descr="threejs9threejs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828040" y="1663065"/>
            <a:ext cx="4844415" cy="2894330"/>
          </a:xfrm>
          <a:prstGeom prst="rect">
            <a:avLst/>
          </a:prstGeom>
        </p:spPr>
      </p:pic>
      <p:sp>
        <p:nvSpPr>
          <p:cNvPr id="9" name="文本占位符 8"/>
          <p:cNvSpPr>
            <a:spLocks noGrp="1"/>
          </p:cNvSpPr>
          <p:nvPr>
            <p:ph type="body" sz="quarter" idx="16"/>
          </p:nvPr>
        </p:nvSpPr>
        <p:spPr>
          <a:xfrm>
            <a:off x="559435" y="5764530"/>
            <a:ext cx="5367655" cy="257810"/>
          </a:xfrm>
        </p:spPr>
        <p:txBody>
          <a:bodyPr>
            <a:normAutofit fontScale="50000"/>
          </a:bodyPr>
          <a:p>
            <a:pPr marL="0" indent="0">
              <a:buNone/>
            </a:pP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r"/>
            <a:r>
              <a:t>三大组件之场景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 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sym typeface="+mn-ea"/>
              </a:rPr>
              <a:t>var scene = new THREE.Scene();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场景是所有物体的容器，用来保存所有对象、光源和所渲染的其他对象.如果要显示一个苹果，就需要将苹果对象加入场景中。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0505" y="1308100"/>
            <a:ext cx="9191625" cy="31718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坐标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var a=</a:t>
            </a:r>
            <a:r>
              <a:rPr lang="zh-CN" altLang="en-US"/>
              <a:t>new THREE.Vector3( 0, </a:t>
            </a:r>
            <a:r>
              <a:rPr lang="en-US" altLang="zh-CN"/>
              <a:t>0</a:t>
            </a:r>
            <a:r>
              <a:rPr lang="zh-CN" altLang="en-US"/>
              <a:t>, 0 );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var b=</a:t>
            </a:r>
            <a:r>
              <a:rPr>
                <a:sym typeface="+mn-ea"/>
              </a:rPr>
              <a:t>new THREE.Vector3( </a:t>
            </a:r>
            <a:r>
              <a:rPr lang="en-US" altLang="zh-CN">
                <a:sym typeface="+mn-ea"/>
              </a:rPr>
              <a:t>10</a:t>
            </a:r>
            <a:r>
              <a:rPr>
                <a:sym typeface="+mn-ea"/>
              </a:rPr>
              <a:t>, </a:t>
            </a:r>
            <a:r>
              <a:rPr lang="en-US" altLang="zh-CN">
                <a:sym typeface="+mn-ea"/>
              </a:rPr>
              <a:t>0</a:t>
            </a:r>
            <a:r>
              <a:rPr>
                <a:sym typeface="+mn-ea"/>
              </a:rPr>
              <a:t>, 0 );</a:t>
            </a:r>
            <a:endParaRPr>
              <a:sym typeface="+mn-ea"/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将</a:t>
            </a:r>
            <a:r>
              <a:rPr lang="en-US" altLang="zh-CN"/>
              <a:t>a</a:t>
            </a:r>
            <a:r>
              <a:rPr lang="zh-CN" altLang="en-US"/>
              <a:t>向量转换为单位向量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a.normalize ()</a:t>
            </a:r>
            <a:endParaRPr lang="en-US" altLang="zh-CN"/>
          </a:p>
          <a:p>
            <a:pPr marL="0" indent="0">
              <a:buNone/>
            </a:pPr>
            <a:r>
              <a:rPr>
                <a:sym typeface="+mn-ea"/>
              </a:rPr>
              <a:t>计算该</a:t>
            </a:r>
            <a:r>
              <a:rPr lang="en-US" altLang="zh-CN">
                <a:sym typeface="+mn-ea"/>
              </a:rPr>
              <a:t>a</a:t>
            </a:r>
            <a:r>
              <a:rPr>
                <a:sym typeface="+mn-ea"/>
              </a:rPr>
              <a:t>向量到</a:t>
            </a:r>
            <a:r>
              <a:rPr lang="en-US" altLang="zh-CN">
                <a:sym typeface="+mn-ea"/>
              </a:rPr>
              <a:t>b</a:t>
            </a:r>
            <a:r>
              <a:rPr>
                <a:sym typeface="+mn-ea"/>
              </a:rPr>
              <a:t>向量间的距离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a</a:t>
            </a:r>
            <a:r>
              <a:rPr lang="zh-CN" altLang="en-US"/>
              <a:t>.distanceTo ( </a:t>
            </a:r>
            <a:r>
              <a:rPr lang="en-US" altLang="zh-CN"/>
              <a:t>b</a:t>
            </a:r>
            <a:r>
              <a:rPr lang="zh-CN" altLang="en-US"/>
              <a:t>) 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r"/>
            <a:r>
              <a:t>三大组件之相机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PerspectiveCamera（透视摄像机）  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camera = new THREE.PerspectiveCamera(60, width / height, 1, 2000);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olidFill>
                  <a:schemeClr val="accent1"/>
                </a:solidFill>
              </a:rPr>
              <a:t>PerspectiveCamera( fov : Number, aspect : Number, near : Number, far : Number )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fov — 摄像机视锥体垂直视野角度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aspect — 摄像机视锥体长宽比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near — 摄像机视锥体近端面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far — 摄像机视锥体远端面</a:t>
            </a:r>
            <a:endParaRPr lang="en-US" altLang="zh-CN"/>
          </a:p>
        </p:txBody>
      </p:sp>
      <p:pic>
        <p:nvPicPr>
          <p:cNvPr id="8" name="内容占位符 7" descr="threejs60PerspectiveCamera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238875" y="1159510"/>
            <a:ext cx="5283200" cy="49733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Controls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p>
            <a:r>
              <a:rPr>
                <a:sym typeface="+mn-ea"/>
              </a:rPr>
              <a:t>轨道控制器</a:t>
            </a:r>
            <a:endParaRPr lang="zh-CN">
              <a:sym typeface="+mn-ea"/>
            </a:endParaRPr>
          </a:p>
          <a:p>
            <a:r>
              <a:rPr lang="zh-CN">
                <a:sym typeface="+mn-ea"/>
              </a:rPr>
              <a:t>用于场景中旋转，平移，缩放操作，默认旋转中心为原点（</a:t>
            </a:r>
            <a:r>
              <a:rPr lang="en-US" altLang="zh-CN">
                <a:sym typeface="+mn-ea"/>
              </a:rPr>
              <a:t>0,0,0</a:t>
            </a:r>
            <a:r>
              <a:rPr lang="zh-CN">
                <a:sym typeface="+mn-ea"/>
              </a:rPr>
              <a:t>）</a:t>
            </a:r>
            <a:endParaRPr>
              <a:sym typeface="+mn-ea"/>
            </a:endParaRPr>
          </a:p>
          <a:p>
            <a:r>
              <a:rPr lang="zh-CN" altLang="en-US"/>
              <a:t>var controls = new THREE.OrbitControls(camera);</a:t>
            </a:r>
            <a:endParaRPr lang="zh-CN" altLang="en-US"/>
          </a:p>
          <a:p>
            <a:r>
              <a:rPr lang="zh-CN" altLang="en-US"/>
              <a:t>更新控制器</a:t>
            </a:r>
            <a:endParaRPr lang="zh-CN" altLang="en-US"/>
          </a:p>
          <a:p>
            <a:r>
              <a:rPr lang="zh-CN" altLang="en-US"/>
              <a:t>controls.update();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0*i*7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0*i*4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0*i*5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0*i*6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0*i*7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K_DARK_LIGHT" val="2"/>
</p:tagLst>
</file>

<file path=ppt/tags/tag11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SLIDE_BK_DARK_LIGHT" val="2"/>
</p:tagLst>
</file>

<file path=ppt/tags/tag11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SLIDE_BK_DARK_LIGHT" val="2"/>
</p:tagLst>
</file>

<file path=ppt/tags/tag11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11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11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</p:tagLst>
</file>

<file path=ppt/tags/tag12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BK_DARK_LIGHT" val="2"/>
</p:tagLst>
</file>

<file path=ppt/tags/tag12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3*i*4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3*i*5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3*i*6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UNIT_BK_DARK_LIGHT" val="2"/>
</p:tagLst>
</file>

<file path=ppt/tags/tag13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4*i*3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UNIT_BK_DARK_LIGHT" val="2"/>
</p:tagLst>
</file>

<file path=ppt/tags/tag14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2*i*4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5*i*2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5*i*3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5*i*4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5*i*5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UNIT_BK_DARK_LIGHT" val="2"/>
</p:tagLst>
</file>

<file path=ppt/tags/tag15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2*i*5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6*i*2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6*i*3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UNIT_BK_DARK_LIGHT" val="2"/>
</p:tagLst>
</file>

<file path=ppt/tags/tag16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2*i*6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7*i*2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7*i*3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7*i*4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7*i*5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2*i*7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  <p:tag name="KSO_WM_SLIDE_BK_DARK_LIGHT" val="2"/>
</p:tagLst>
</file>

<file path=ppt/tags/tag181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8*i*3"/>
  <p:tag name="KSO_WM_UNIT_LAYERLEVEL" val="1"/>
  <p:tag name="KSO_WM_TAG_VERSION" val="1.0"/>
  <p:tag name="KSO_WM_BEAUTIFY_FLAG" val="#wm#"/>
  <p:tag name="KSO_WM_SLIDE_BK_DARK_LIGHT" val="2"/>
</p:tagLst>
</file>

<file path=ppt/tags/tag182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8*i*4"/>
  <p:tag name="KSO_WM_UNIT_LAYERLEVEL" val="1"/>
  <p:tag name="KSO_WM_TAG_VERSION" val="1.0"/>
  <p:tag name="KSO_WM_BEAUTIFY_FLAG" val="#wm#"/>
  <p:tag name="KSO_WM_SLIDE_BK_DARK_LIGHT" val="2"/>
</p:tagLst>
</file>

<file path=ppt/tags/tag183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8*i*5"/>
  <p:tag name="KSO_WM_UNIT_LAYERLEVEL" val="1"/>
  <p:tag name="KSO_WM_TAG_VERSION" val="1.0"/>
  <p:tag name="KSO_WM_BEAUTIFY_FLAG" val="#wm#"/>
  <p:tag name="KSO_WM_SLIDE_BK_DARK_LIGHT" val="2"/>
</p:tagLst>
</file>

<file path=ppt/tags/tag184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8*i*6"/>
  <p:tag name="KSO_WM_UNIT_LAYERLEVEL" val="1"/>
  <p:tag name="KSO_WM_TAG_VERSION" val="1.0"/>
  <p:tag name="KSO_WM_BEAUTIFY_FLAG" val="#wm#"/>
  <p:tag name="KSO_WM_SLIDE_BK_DARK_LIGHT" val="2"/>
</p:tagLst>
</file>

<file path=ppt/tags/tag185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8*i*7"/>
  <p:tag name="KSO_WM_UNIT_LAYERLEVEL" val="1"/>
  <p:tag name="KSO_WM_TAG_VERSION" val="1.0"/>
  <p:tag name="KSO_WM_BEAUTIFY_FLAG" val="#wm#"/>
  <p:tag name="KSO_WM_SLIDE_BK_DARK_LIGHT" val="2"/>
</p:tagLst>
</file>

<file path=ppt/tags/tag186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K_DARK_LIGHT" val="2"/>
  <p:tag name="KSO_WM_UNIT_BK_DARK_LIGHT" val="2"/>
</p:tagLst>
</file>

<file path=ppt/tags/tag187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88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89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91.xml><?xml version="1.0" encoding="utf-8"?>
<p:tagLst xmlns:p="http://schemas.openxmlformats.org/presentationml/2006/main">
  <p:tag name="KSO_WM_SLIDE_BACKGROUND_TYPE" val="belt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25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25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TEMPLATE_THUMBS_INDEX" val="1、4、7、10、14、15、16、17、18、19、21、22、23、24、26"/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5251"/>
  <p:tag name="KSO_WM_TEMPLATE_MASTER_THUMB_INDEX" val="12"/>
</p:tagLst>
</file>

<file path=ppt/tags/tag198.xml><?xml version="1.0" encoding="utf-8"?>
<p:tagLst xmlns:p="http://schemas.openxmlformats.org/presentationml/2006/main">
  <p:tag name="KSO_WM_TEMPLATE_CATEGORY" val="custom"/>
  <p:tag name="KSO_WM_TEMPLATE_INDEX" val="20205251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25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4*i*7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5*i*3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5*i*4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5*i*5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5*i*6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5*i*7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8*i*4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8*i*5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8*i*6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8*i*7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9*i*4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9*i*5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9*i*6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9*i*7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9*i*4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9*i*5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9*i*6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9*i*7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0*i*4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0*i*5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0*i*6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022502">
      <a:dk1>
        <a:sysClr val="windowText" lastClr="000000"/>
      </a:dk1>
      <a:lt1>
        <a:sysClr val="window" lastClr="FFFFFF"/>
      </a:lt1>
      <a:dk2>
        <a:srgbClr val="EEF5FD"/>
      </a:dk2>
      <a:lt2>
        <a:srgbClr val="FFFFFF"/>
      </a:lt2>
      <a:accent1>
        <a:srgbClr val="257EDF"/>
      </a:accent1>
      <a:accent2>
        <a:srgbClr val="3791BA"/>
      </a:accent2>
      <a:accent3>
        <a:srgbClr val="49A595"/>
      </a:accent3>
      <a:accent4>
        <a:srgbClr val="5AB86F"/>
      </a:accent4>
      <a:accent5>
        <a:srgbClr val="6CCC4A"/>
      </a:accent5>
      <a:accent6>
        <a:srgbClr val="7EDF25"/>
      </a:accent6>
      <a:hlink>
        <a:srgbClr val="658BD5"/>
      </a:hlink>
      <a:folHlink>
        <a:srgbClr val="A16AA5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3664</Words>
  <Application>WPS 演示</Application>
  <PresentationFormat>宽屏</PresentationFormat>
  <Paragraphs>234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汉仪旗黑-85S</vt:lpstr>
      <vt:lpstr>黑体</vt:lpstr>
      <vt:lpstr>Arial Unicode MS</vt:lpstr>
      <vt:lpstr>Calibri</vt:lpstr>
      <vt:lpstr>Office 主题​​</vt:lpstr>
      <vt:lpstr>Threejs讲解 </vt:lpstr>
      <vt:lpstr>threejs是什么  </vt:lpstr>
      <vt:lpstr>PowerPoint 演示文稿</vt:lpstr>
      <vt:lpstr>threejs获取与学习 </vt:lpstr>
      <vt:lpstr>threejs结构</vt:lpstr>
      <vt:lpstr>三大组件之场景</vt:lpstr>
      <vt:lpstr>坐标</vt:lpstr>
      <vt:lpstr>三大组件之相机</vt:lpstr>
      <vt:lpstr>Controls</vt:lpstr>
      <vt:lpstr>三大组件之渲染器</vt:lpstr>
      <vt:lpstr>添加物体到场景</vt:lpstr>
      <vt:lpstr>网格数据（mesh）</vt:lpstr>
      <vt:lpstr>材质与纹理</vt:lpstr>
      <vt:lpstr>光源（light）</vt:lpstr>
      <vt:lpstr>外部模型加载</vt:lpstr>
      <vt:lpstr>让物体动起来</vt:lpstr>
      <vt:lpstr>性能监测</vt:lpstr>
      <vt:lpstr>效果组合器（后期处理）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VRMaker</dc:creator>
  <cp:lastModifiedBy>仰望星空</cp:lastModifiedBy>
  <cp:revision>83</cp:revision>
  <dcterms:created xsi:type="dcterms:W3CDTF">2020-07-08T01:33:00Z</dcterms:created>
  <dcterms:modified xsi:type="dcterms:W3CDTF">2020-07-11T05:23:13Z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